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5"/>
  </p:notesMasterIdLst>
  <p:sldIdLst>
    <p:sldId id="286" r:id="rId2"/>
    <p:sldId id="257" r:id="rId3"/>
    <p:sldId id="258" r:id="rId4"/>
    <p:sldId id="288" r:id="rId5"/>
    <p:sldId id="259" r:id="rId6"/>
    <p:sldId id="260" r:id="rId7"/>
    <p:sldId id="289" r:id="rId8"/>
    <p:sldId id="262" r:id="rId9"/>
    <p:sldId id="290" r:id="rId10"/>
    <p:sldId id="263" r:id="rId11"/>
    <p:sldId id="291" r:id="rId12"/>
    <p:sldId id="292" r:id="rId13"/>
    <p:sldId id="287" r:id="rId14"/>
  </p:sldIdLst>
  <p:sldSz cx="3960813" cy="3060700"/>
  <p:notesSz cx="9144000" cy="6858000"/>
  <p:defaultTextStyle>
    <a:defPPr>
      <a:defRPr lang="vi-VN"/>
    </a:defPPr>
    <a:lvl1pPr marL="0" algn="l" defTabSz="401147" rtl="0" eaLnBrk="1" latinLnBrk="0" hangingPunct="1">
      <a:defRPr sz="800" kern="1200">
        <a:solidFill>
          <a:schemeClr val="tx1"/>
        </a:solidFill>
        <a:latin typeface="+mn-lt"/>
        <a:ea typeface="+mn-ea"/>
        <a:cs typeface="+mn-cs"/>
      </a:defRPr>
    </a:lvl1pPr>
    <a:lvl2pPr marL="200574" algn="l" defTabSz="401147" rtl="0" eaLnBrk="1" latinLnBrk="0" hangingPunct="1">
      <a:defRPr sz="800" kern="1200">
        <a:solidFill>
          <a:schemeClr val="tx1"/>
        </a:solidFill>
        <a:latin typeface="+mn-lt"/>
        <a:ea typeface="+mn-ea"/>
        <a:cs typeface="+mn-cs"/>
      </a:defRPr>
    </a:lvl2pPr>
    <a:lvl3pPr marL="401147" algn="l" defTabSz="401147" rtl="0" eaLnBrk="1" latinLnBrk="0" hangingPunct="1">
      <a:defRPr sz="800" kern="1200">
        <a:solidFill>
          <a:schemeClr val="tx1"/>
        </a:solidFill>
        <a:latin typeface="+mn-lt"/>
        <a:ea typeface="+mn-ea"/>
        <a:cs typeface="+mn-cs"/>
      </a:defRPr>
    </a:lvl3pPr>
    <a:lvl4pPr marL="601721" algn="l" defTabSz="401147" rtl="0" eaLnBrk="1" latinLnBrk="0" hangingPunct="1">
      <a:defRPr sz="800" kern="1200">
        <a:solidFill>
          <a:schemeClr val="tx1"/>
        </a:solidFill>
        <a:latin typeface="+mn-lt"/>
        <a:ea typeface="+mn-ea"/>
        <a:cs typeface="+mn-cs"/>
      </a:defRPr>
    </a:lvl4pPr>
    <a:lvl5pPr marL="802295" algn="l" defTabSz="401147" rtl="0" eaLnBrk="1" latinLnBrk="0" hangingPunct="1">
      <a:defRPr sz="800" kern="1200">
        <a:solidFill>
          <a:schemeClr val="tx1"/>
        </a:solidFill>
        <a:latin typeface="+mn-lt"/>
        <a:ea typeface="+mn-ea"/>
        <a:cs typeface="+mn-cs"/>
      </a:defRPr>
    </a:lvl5pPr>
    <a:lvl6pPr marL="1002868" algn="l" defTabSz="401147" rtl="0" eaLnBrk="1" latinLnBrk="0" hangingPunct="1">
      <a:defRPr sz="800" kern="1200">
        <a:solidFill>
          <a:schemeClr val="tx1"/>
        </a:solidFill>
        <a:latin typeface="+mn-lt"/>
        <a:ea typeface="+mn-ea"/>
        <a:cs typeface="+mn-cs"/>
      </a:defRPr>
    </a:lvl6pPr>
    <a:lvl7pPr marL="1203442" algn="l" defTabSz="401147" rtl="0" eaLnBrk="1" latinLnBrk="0" hangingPunct="1">
      <a:defRPr sz="800" kern="1200">
        <a:solidFill>
          <a:schemeClr val="tx1"/>
        </a:solidFill>
        <a:latin typeface="+mn-lt"/>
        <a:ea typeface="+mn-ea"/>
        <a:cs typeface="+mn-cs"/>
      </a:defRPr>
    </a:lvl7pPr>
    <a:lvl8pPr marL="1404015" algn="l" defTabSz="401147" rtl="0" eaLnBrk="1" latinLnBrk="0" hangingPunct="1">
      <a:defRPr sz="800" kern="1200">
        <a:solidFill>
          <a:schemeClr val="tx1"/>
        </a:solidFill>
        <a:latin typeface="+mn-lt"/>
        <a:ea typeface="+mn-ea"/>
        <a:cs typeface="+mn-cs"/>
      </a:defRPr>
    </a:lvl8pPr>
    <a:lvl9pPr marL="1604589" algn="l" defTabSz="401147"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p15:clr>
            <a:srgbClr val="A4A3A4"/>
          </p15:clr>
        </p15:guide>
        <p15:guide id="2" pos="9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26" d="100"/>
          <a:sy n="226" d="100"/>
        </p:scale>
        <p:origin x="2196" y="180"/>
      </p:cViewPr>
      <p:guideLst>
        <p:guide orient="horz" pos="1285"/>
        <p:guide pos="9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69BB8F6-14E5-44D7-A254-DC5879F0F303}" type="datetimeFigureOut">
              <a:rPr lang="vi-VN" smtClean="0"/>
              <a:t>16/07/2022</a:t>
            </a:fld>
            <a:endParaRPr lang="vi-VN"/>
          </a:p>
        </p:txBody>
      </p:sp>
      <p:sp>
        <p:nvSpPr>
          <p:cNvPr id="4" name="Slide Image Placeholder 3"/>
          <p:cNvSpPr>
            <a:spLocks noGrp="1" noRot="1" noChangeAspect="1"/>
          </p:cNvSpPr>
          <p:nvPr>
            <p:ph type="sldImg" idx="2"/>
          </p:nvPr>
        </p:nvSpPr>
        <p:spPr>
          <a:xfrm>
            <a:off x="2908300" y="514350"/>
            <a:ext cx="3327400" cy="257175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DA01003-D598-443A-A756-246706E987B7}" type="slidenum">
              <a:rPr lang="vi-VN" smtClean="0"/>
              <a:t>‹#›</a:t>
            </a:fld>
            <a:endParaRPr lang="vi-VN"/>
          </a:p>
        </p:txBody>
      </p:sp>
    </p:spTree>
    <p:extLst>
      <p:ext uri="{BB962C8B-B14F-4D97-AF65-F5344CB8AC3E}">
        <p14:creationId xmlns:p14="http://schemas.microsoft.com/office/powerpoint/2010/main" val="1236054560"/>
      </p:ext>
    </p:extLst>
  </p:cSld>
  <p:clrMap bg1="lt1" tx1="dk1" bg2="lt2" tx2="dk2" accent1="accent1" accent2="accent2" accent3="accent3" accent4="accent4" accent5="accent5" accent6="accent6" hlink="hlink" folHlink="folHlink"/>
  <p:notesStyle>
    <a:lvl1pPr marL="0" algn="l" defTabSz="401147" rtl="0" eaLnBrk="1" latinLnBrk="0" hangingPunct="1">
      <a:defRPr sz="500" kern="1200">
        <a:solidFill>
          <a:schemeClr val="tx1"/>
        </a:solidFill>
        <a:latin typeface="+mn-lt"/>
        <a:ea typeface="+mn-ea"/>
        <a:cs typeface="+mn-cs"/>
      </a:defRPr>
    </a:lvl1pPr>
    <a:lvl2pPr marL="200574" algn="l" defTabSz="401147" rtl="0" eaLnBrk="1" latinLnBrk="0" hangingPunct="1">
      <a:defRPr sz="500" kern="1200">
        <a:solidFill>
          <a:schemeClr val="tx1"/>
        </a:solidFill>
        <a:latin typeface="+mn-lt"/>
        <a:ea typeface="+mn-ea"/>
        <a:cs typeface="+mn-cs"/>
      </a:defRPr>
    </a:lvl2pPr>
    <a:lvl3pPr marL="401147" algn="l" defTabSz="401147" rtl="0" eaLnBrk="1" latinLnBrk="0" hangingPunct="1">
      <a:defRPr sz="500" kern="1200">
        <a:solidFill>
          <a:schemeClr val="tx1"/>
        </a:solidFill>
        <a:latin typeface="+mn-lt"/>
        <a:ea typeface="+mn-ea"/>
        <a:cs typeface="+mn-cs"/>
      </a:defRPr>
    </a:lvl3pPr>
    <a:lvl4pPr marL="601721" algn="l" defTabSz="401147" rtl="0" eaLnBrk="1" latinLnBrk="0" hangingPunct="1">
      <a:defRPr sz="500" kern="1200">
        <a:solidFill>
          <a:schemeClr val="tx1"/>
        </a:solidFill>
        <a:latin typeface="+mn-lt"/>
        <a:ea typeface="+mn-ea"/>
        <a:cs typeface="+mn-cs"/>
      </a:defRPr>
    </a:lvl4pPr>
    <a:lvl5pPr marL="802295" algn="l" defTabSz="401147" rtl="0" eaLnBrk="1" latinLnBrk="0" hangingPunct="1">
      <a:defRPr sz="500" kern="1200">
        <a:solidFill>
          <a:schemeClr val="tx1"/>
        </a:solidFill>
        <a:latin typeface="+mn-lt"/>
        <a:ea typeface="+mn-ea"/>
        <a:cs typeface="+mn-cs"/>
      </a:defRPr>
    </a:lvl5pPr>
    <a:lvl6pPr marL="1002868" algn="l" defTabSz="401147" rtl="0" eaLnBrk="1" latinLnBrk="0" hangingPunct="1">
      <a:defRPr sz="500" kern="1200">
        <a:solidFill>
          <a:schemeClr val="tx1"/>
        </a:solidFill>
        <a:latin typeface="+mn-lt"/>
        <a:ea typeface="+mn-ea"/>
        <a:cs typeface="+mn-cs"/>
      </a:defRPr>
    </a:lvl6pPr>
    <a:lvl7pPr marL="1203442" algn="l" defTabSz="401147" rtl="0" eaLnBrk="1" latinLnBrk="0" hangingPunct="1">
      <a:defRPr sz="500" kern="1200">
        <a:solidFill>
          <a:schemeClr val="tx1"/>
        </a:solidFill>
        <a:latin typeface="+mn-lt"/>
        <a:ea typeface="+mn-ea"/>
        <a:cs typeface="+mn-cs"/>
      </a:defRPr>
    </a:lvl7pPr>
    <a:lvl8pPr marL="1404015" algn="l" defTabSz="401147" rtl="0" eaLnBrk="1" latinLnBrk="0" hangingPunct="1">
      <a:defRPr sz="500" kern="1200">
        <a:solidFill>
          <a:schemeClr val="tx1"/>
        </a:solidFill>
        <a:latin typeface="+mn-lt"/>
        <a:ea typeface="+mn-ea"/>
        <a:cs typeface="+mn-cs"/>
      </a:defRPr>
    </a:lvl8pPr>
    <a:lvl9pPr marL="1604589" algn="l" defTabSz="40114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95102" y="500906"/>
            <a:ext cx="2970610" cy="1065577"/>
          </a:xfrm>
          <a:prstGeom prst="rect">
            <a:avLst/>
          </a:prstGeom>
          <a:noFill/>
          <a:ln>
            <a:noFill/>
          </a:ln>
        </p:spPr>
        <p:txBody>
          <a:bodyPr lIns="40108" tIns="40108" rIns="40108" bIns="40108" anchor="b" anchorCtr="0"/>
          <a:lstStyle>
            <a:lvl1pPr marL="0" marR="0" lvl="0" indent="0" algn="ctr" rtl="0">
              <a:lnSpc>
                <a:spcPct val="90000"/>
              </a:lnSpc>
              <a:spcBef>
                <a:spcPts val="0"/>
              </a:spcBef>
              <a:buClr>
                <a:schemeClr val="dk1"/>
              </a:buClr>
              <a:buFont typeface="Calibri"/>
              <a:buNone/>
              <a:defRPr sz="26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3" name="Shape 13"/>
          <p:cNvSpPr txBox="1">
            <a:spLocks noGrp="1"/>
          </p:cNvSpPr>
          <p:nvPr>
            <p:ph type="subTitle" idx="1"/>
          </p:nvPr>
        </p:nvSpPr>
        <p:spPr>
          <a:xfrm>
            <a:off x="495102" y="1607576"/>
            <a:ext cx="2970610" cy="738960"/>
          </a:xfrm>
          <a:prstGeom prst="rect">
            <a:avLst/>
          </a:prstGeom>
          <a:noFill/>
          <a:ln>
            <a:noFill/>
          </a:ln>
        </p:spPr>
        <p:txBody>
          <a:bodyPr lIns="40108" tIns="40108" rIns="40108" bIns="40108" anchor="t" anchorCtr="0"/>
          <a:lstStyle>
            <a:lvl1pPr marL="0" marR="0" lvl="0" indent="0" algn="ctr" rtl="0">
              <a:lnSpc>
                <a:spcPct val="90000"/>
              </a:lnSpc>
              <a:spcBef>
                <a:spcPts val="439"/>
              </a:spcBef>
              <a:buClr>
                <a:schemeClr val="dk1"/>
              </a:buClr>
              <a:buFont typeface="Arial"/>
              <a:buNone/>
              <a:defRPr sz="1100" b="0" i="0" u="none" strike="noStrike" cap="none">
                <a:solidFill>
                  <a:schemeClr val="dk1"/>
                </a:solidFill>
                <a:latin typeface="Calibri"/>
                <a:ea typeface="Calibri"/>
                <a:cs typeface="Calibri"/>
                <a:sym typeface="Calibri"/>
              </a:defRPr>
            </a:lvl1pPr>
            <a:lvl2pPr marL="200574" marR="0" lvl="1" indent="0" algn="ctr" rtl="0">
              <a:lnSpc>
                <a:spcPct val="90000"/>
              </a:lnSpc>
              <a:spcBef>
                <a:spcPts val="219"/>
              </a:spcBef>
              <a:buClr>
                <a:schemeClr val="dk1"/>
              </a:buClr>
              <a:buFont typeface="Arial"/>
              <a:buNone/>
              <a:defRPr sz="900" b="0" i="0" u="none" strike="noStrike" cap="none">
                <a:solidFill>
                  <a:schemeClr val="dk1"/>
                </a:solidFill>
                <a:latin typeface="Calibri"/>
                <a:ea typeface="Calibri"/>
                <a:cs typeface="Calibri"/>
                <a:sym typeface="Calibri"/>
              </a:defRPr>
            </a:lvl2pPr>
            <a:lvl3pPr marL="401147" marR="0" lvl="2" indent="0" algn="ctr" rtl="0">
              <a:lnSpc>
                <a:spcPct val="90000"/>
              </a:lnSpc>
              <a:spcBef>
                <a:spcPts val="219"/>
              </a:spcBef>
              <a:buClr>
                <a:schemeClr val="dk1"/>
              </a:buClr>
              <a:buFont typeface="Arial"/>
              <a:buNone/>
              <a:defRPr sz="800" b="0" i="0" u="none" strike="noStrike" cap="none">
                <a:solidFill>
                  <a:schemeClr val="dk1"/>
                </a:solidFill>
                <a:latin typeface="Calibri"/>
                <a:ea typeface="Calibri"/>
                <a:cs typeface="Calibri"/>
                <a:sym typeface="Calibri"/>
              </a:defRPr>
            </a:lvl3pPr>
            <a:lvl4pPr marL="601721" marR="0" lvl="3"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4pPr>
            <a:lvl5pPr marL="802295" marR="0" lvl="4"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5pPr>
            <a:lvl6pPr marL="1002868" marR="0" lvl="5"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6pPr>
            <a:lvl7pPr marL="1203442" marR="0" lvl="6"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7pPr>
            <a:lvl8pPr marL="1404015" marR="0" lvl="7"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8pPr>
            <a:lvl9pPr marL="1604589" marR="0" lvl="8"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15" name="Shape 15"/>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6" name="Shape 16"/>
          <p:cNvSpPr txBox="1">
            <a:spLocks noGrp="1"/>
          </p:cNvSpPr>
          <p:nvPr>
            <p:ph type="sldNum" idx="12"/>
          </p:nvPr>
        </p:nvSpPr>
        <p:spPr>
          <a:xfrm>
            <a:off x="3738018" y="2897747"/>
            <a:ext cx="148530" cy="162954"/>
          </a:xfrm>
          <a:prstGeom prst="rect">
            <a:avLst/>
          </a:prstGeom>
          <a:noFill/>
          <a:ln>
            <a:noFill/>
          </a:ln>
        </p:spPr>
        <p:txBody>
          <a:bodyPr lIns="40108" tIns="20049" rIns="40108" bIns="20049" anchor="ctr" anchorCtr="0">
            <a:noAutofit/>
          </a:bodyPr>
          <a:lstStyle>
            <a:lvl1pPr algn="ctr">
              <a:defRPr sz="8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19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9" name="Shape 19"/>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100287" marR="0" lvl="0" indent="-22286" algn="l" rtl="0">
              <a:lnSpc>
                <a:spcPct val="90000"/>
              </a:lnSpc>
              <a:spcBef>
                <a:spcPts val="439"/>
              </a:spcBef>
              <a:buClr>
                <a:schemeClr val="dk1"/>
              </a:buClr>
              <a:buSzPct val="100000"/>
              <a:buFont typeface="Arial"/>
              <a:buChar char="•"/>
              <a:defRPr sz="1200" b="0" i="0" u="none" strike="noStrike" cap="none">
                <a:solidFill>
                  <a:schemeClr val="dk1"/>
                </a:solidFill>
                <a:latin typeface="Calibri"/>
                <a:ea typeface="Calibri"/>
                <a:cs typeface="Calibri"/>
                <a:sym typeface="Calibri"/>
              </a:defRPr>
            </a:lvl1pPr>
            <a:lvl2pPr marL="300860" marR="0" lvl="1" indent="-33429" algn="l" rtl="0">
              <a:lnSpc>
                <a:spcPct val="90000"/>
              </a:lnSpc>
              <a:spcBef>
                <a:spcPts val="219"/>
              </a:spcBef>
              <a:buClr>
                <a:schemeClr val="dk1"/>
              </a:buClr>
              <a:buSzPct val="100000"/>
              <a:buFont typeface="Arial"/>
              <a:buChar char="•"/>
              <a:defRPr sz="1100" b="0" i="0" u="none" strike="noStrike" cap="none">
                <a:solidFill>
                  <a:schemeClr val="dk1"/>
                </a:solidFill>
                <a:latin typeface="Calibri"/>
                <a:ea typeface="Calibri"/>
                <a:cs typeface="Calibri"/>
                <a:sym typeface="Calibri"/>
              </a:defRPr>
            </a:lvl2pPr>
            <a:lvl3pPr marL="501434" marR="0" lvl="2" indent="-44572" algn="l" rtl="0">
              <a:lnSpc>
                <a:spcPct val="90000"/>
              </a:lnSpc>
              <a:spcBef>
                <a:spcPts val="219"/>
              </a:spcBef>
              <a:buClr>
                <a:schemeClr val="dk1"/>
              </a:buClr>
              <a:buSzPct val="100000"/>
              <a:buFont typeface="Arial"/>
              <a:buChar char="•"/>
              <a:defRPr sz="900" b="0" i="0" u="none" strike="noStrike" cap="none">
                <a:solidFill>
                  <a:schemeClr val="dk1"/>
                </a:solidFill>
                <a:latin typeface="Calibri"/>
                <a:ea typeface="Calibri"/>
                <a:cs typeface="Calibri"/>
                <a:sym typeface="Calibri"/>
              </a:defRPr>
            </a:lvl3pPr>
            <a:lvl4pPr marL="702008" marR="0" lvl="3"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4pPr>
            <a:lvl5pPr marL="902581" marR="0" lvl="4"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5pPr>
            <a:lvl6pPr marL="1103155" marR="0" lvl="5"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6pPr>
            <a:lvl7pPr marL="1303729" marR="0" lvl="6"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7pPr>
            <a:lvl8pPr marL="1504302" marR="0" lvl="7"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8pPr>
            <a:lvl9pPr marL="1704876" marR="0" lvl="8"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Shape 20"/>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21" name="Shape 21"/>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22" name="Shape 22"/>
          <p:cNvSpPr txBox="1">
            <a:spLocks noGrp="1"/>
          </p:cNvSpPr>
          <p:nvPr>
            <p:ph type="sldNum" idx="12"/>
          </p:nvPr>
        </p:nvSpPr>
        <p:spPr>
          <a:xfrm>
            <a:off x="3762773" y="2881876"/>
            <a:ext cx="173285" cy="162954"/>
          </a:xfrm>
          <a:prstGeom prst="rect">
            <a:avLst/>
          </a:prstGeom>
          <a:noFill/>
          <a:ln>
            <a:noFill/>
          </a:ln>
        </p:spPr>
        <p:txBody>
          <a:bodyPr lIns="40108" tIns="20049" rIns="40108" bIns="20049" anchor="ctr" anchorCtr="0">
            <a:noAutofit/>
          </a:bodyPr>
          <a:lstStyle>
            <a:lvl1pPr algn="ctr">
              <a:defRPr sz="7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16/07/2022</a:t>
            </a:fld>
            <a:endParaRPr lang="en-US"/>
          </a:p>
        </p:txBody>
      </p:sp>
      <p:sp>
        <p:nvSpPr>
          <p:cNvPr id="9" name="Shape 9"/>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0" name="Shape 10"/>
          <p:cNvSpPr txBox="1">
            <a:spLocks noGrp="1"/>
          </p:cNvSpPr>
          <p:nvPr>
            <p:ph type="sldNum" idx="12"/>
          </p:nvPr>
        </p:nvSpPr>
        <p:spPr>
          <a:xfrm>
            <a:off x="3738018" y="2900014"/>
            <a:ext cx="173285" cy="162954"/>
          </a:xfrm>
          <a:prstGeom prst="rect">
            <a:avLst/>
          </a:prstGeom>
          <a:noFill/>
          <a:ln>
            <a:noFill/>
          </a:ln>
        </p:spPr>
        <p:txBody>
          <a:bodyPr lIns="40108" tIns="20049" rIns="40108" bIns="20049" anchor="ctr" anchorCtr="0">
            <a:noAutofit/>
          </a:bodyPr>
          <a:lstStyle>
            <a:lvl1pPr algn="ctr">
              <a:defRPr sz="700" b="1"/>
            </a:lvl1pPr>
          </a:lstStyle>
          <a:p>
            <a:pPr marL="11143">
              <a:lnSpc>
                <a:spcPts val="630"/>
              </a:lnSpc>
            </a:pPr>
            <a:fld id="{81D60167-4931-47E6-BA6A-407CBD079E47}" type="slidenum">
              <a:rPr lang="vi-VN" smtClean="0"/>
              <a:pPr marL="11143">
                <a:lnSpc>
                  <a:spcPts val="630"/>
                </a:lnSpc>
              </a:pPr>
              <a:t>‹#›</a:t>
            </a:fld>
            <a:endParaRPr lang="vi-VN" dirty="0"/>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2983"/>
            <a:ext cx="4018140" cy="3066665"/>
          </a:xfrm>
          <a:prstGeom prst="rect">
            <a:avLst/>
          </a:prstGeom>
          <a:noFill/>
          <a:ln>
            <a:noFill/>
          </a:ln>
        </p:spPr>
      </p:pic>
      <p:sp>
        <p:nvSpPr>
          <p:cNvPr id="85" name="Shape 85"/>
          <p:cNvSpPr/>
          <p:nvPr/>
        </p:nvSpPr>
        <p:spPr>
          <a:xfrm>
            <a:off x="272306" y="996275"/>
            <a:ext cx="3538380" cy="1905675"/>
          </a:xfrm>
          <a:prstGeom prst="rect">
            <a:avLst/>
          </a:prstGeom>
          <a:noFill/>
          <a:ln>
            <a:noFill/>
          </a:ln>
        </p:spPr>
        <p:txBody>
          <a:bodyPr lIns="40108" tIns="20049" rIns="40108" bIns="20049" anchor="t" anchorCtr="0">
            <a:noAutofit/>
          </a:bodyPr>
          <a:lstStyle/>
          <a:p>
            <a:pPr algn="ctr">
              <a:buSzPct val="25000"/>
            </a:pPr>
            <a:r>
              <a:rPr lang="en-US" sz="1500" b="1" dirty="0">
                <a:solidFill>
                  <a:schemeClr val="lt1"/>
                </a:solidFill>
                <a:latin typeface="Arial"/>
                <a:ea typeface="Arial"/>
                <a:cs typeface="Arial"/>
                <a:sym typeface="Arial"/>
              </a:rPr>
              <a:t>BẢO VỆ ĐỒ ÁN SEM IV:</a:t>
            </a:r>
          </a:p>
          <a:p>
            <a:pPr algn="ctr">
              <a:buSzPct val="25000"/>
            </a:pPr>
            <a:r>
              <a:rPr lang="en-US" sz="1000" b="1" dirty="0">
                <a:solidFill>
                  <a:schemeClr val="lt1"/>
                </a:solidFill>
                <a:latin typeface="Arial"/>
                <a:ea typeface="Arial"/>
                <a:cs typeface="Arial"/>
                <a:sym typeface="Arial"/>
              </a:rPr>
              <a:t>Website </a:t>
            </a:r>
            <a:r>
              <a:rPr lang="en-US" sz="1000" b="1" dirty="0" err="1">
                <a:solidFill>
                  <a:schemeClr val="lt1"/>
                </a:solidFill>
                <a:latin typeface="Arial"/>
                <a:ea typeface="Arial"/>
                <a:cs typeface="Arial"/>
                <a:sym typeface="Arial"/>
              </a:rPr>
              <a:t>quản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lý</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bán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hàng</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Multikart</a:t>
            </a:r>
            <a:endParaRPr lang="en-US" sz="10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buSzPct val="25000"/>
            </a:pPr>
            <a:r>
              <a:rPr lang="en-US" sz="1100" b="1" dirty="0" err="1">
                <a:solidFill>
                  <a:schemeClr val="lt1"/>
                </a:solidFill>
                <a:latin typeface="Arial"/>
                <a:ea typeface="Arial"/>
                <a:cs typeface="Arial"/>
                <a:sym typeface="Arial"/>
              </a:rPr>
              <a:t>Thành</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viên</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trong</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nhóm</a:t>
            </a:r>
            <a:r>
              <a:rPr lang="en-US" sz="1100" b="1" dirty="0">
                <a:solidFill>
                  <a:schemeClr val="lt1"/>
                </a:solidFill>
                <a:latin typeface="Arial"/>
                <a:ea typeface="Arial"/>
                <a:cs typeface="Arial"/>
                <a:sym typeface="Arial"/>
              </a:rPr>
              <a:t>:</a:t>
            </a:r>
          </a:p>
          <a:p>
            <a:pPr>
              <a:buSzPct val="25000"/>
            </a:pPr>
            <a:r>
              <a:rPr lang="en-US" sz="700" b="1" dirty="0">
                <a:solidFill>
                  <a:schemeClr val="lt1"/>
                </a:solidFill>
                <a:latin typeface="Arial"/>
                <a:ea typeface="Arial"/>
                <a:cs typeface="Arial"/>
                <a:sym typeface="Arial"/>
              </a:rPr>
              <a:t>1.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Mạnh</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Anh</a:t>
            </a:r>
          </a:p>
          <a:p>
            <a:pPr>
              <a:buSzPct val="25000"/>
            </a:pPr>
            <a:r>
              <a:rPr lang="en-US" sz="700" b="1" dirty="0">
                <a:solidFill>
                  <a:schemeClr val="lt1"/>
                </a:solidFill>
                <a:latin typeface="Arial"/>
                <a:ea typeface="Arial"/>
                <a:cs typeface="Arial"/>
                <a:sym typeface="Arial"/>
              </a:rPr>
              <a:t>2.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Minh</a:t>
            </a:r>
          </a:p>
          <a:p>
            <a:pPr>
              <a:buSzPct val="25000"/>
            </a:pPr>
            <a:r>
              <a:rPr lang="en-US" sz="700" b="1" dirty="0">
                <a:solidFill>
                  <a:schemeClr val="lt1"/>
                </a:solidFill>
                <a:latin typeface="Arial"/>
                <a:ea typeface="Arial"/>
                <a:cs typeface="Arial"/>
                <a:sym typeface="Arial"/>
              </a:rPr>
              <a:t>3. </a:t>
            </a:r>
            <a:r>
              <a:rPr lang="en-US" sz="700" b="1" dirty="0" err="1">
                <a:solidFill>
                  <a:schemeClr val="lt1"/>
                </a:solidFill>
                <a:latin typeface="Arial"/>
                <a:ea typeface="Arial"/>
                <a:cs typeface="Arial"/>
                <a:sym typeface="Arial"/>
              </a:rPr>
              <a:t>Ngô</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Văn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Thuyết</a:t>
            </a:r>
            <a:endParaRPr lang="en-US" sz="7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67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anim calcmode="lin" valueType="num">
                                      <p:cBhvr>
                                        <p:cTn id="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anim calcmode="lin" valueType="num">
                                      <p:cBhvr>
                                        <p:cTn id="13"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animEffect transition="in" filter="barn(inVertical)">
                                      <p:cBhvr>
                                        <p:cTn id="19" dur="500"/>
                                        <p:tgtEl>
                                          <p:spTgt spid="8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85">
                                            <p:txEl>
                                              <p:pRg st="7" end="7"/>
                                            </p:txEl>
                                          </p:spTgt>
                                        </p:tgtEl>
                                        <p:attrNameLst>
                                          <p:attrName>style.visibility</p:attrName>
                                        </p:attrNameLst>
                                      </p:cBhvr>
                                      <p:to>
                                        <p:strVal val="visible"/>
                                      </p:to>
                                    </p:set>
                                    <p:animEffect transition="in" filter="barn(inVertical)">
                                      <p:cBhvr>
                                        <p:cTn id="22" dur="500"/>
                                        <p:tgtEl>
                                          <p:spTgt spid="8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xEl>
                                              <p:pRg st="8" end="8"/>
                                            </p:txEl>
                                          </p:spTgt>
                                        </p:tgtEl>
                                        <p:attrNameLst>
                                          <p:attrName>style.visibility</p:attrName>
                                        </p:attrNameLst>
                                      </p:cBhvr>
                                      <p:to>
                                        <p:strVal val="visible"/>
                                      </p:to>
                                    </p:set>
                                    <p:animEffect transition="in" filter="barn(inVertical)">
                                      <p:cBhvr>
                                        <p:cTn id="25" dur="500"/>
                                        <p:tgtEl>
                                          <p:spTgt spid="85">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5">
                                            <p:txEl>
                                              <p:pRg st="9" end="9"/>
                                            </p:txEl>
                                          </p:spTgt>
                                        </p:tgtEl>
                                        <p:attrNameLst>
                                          <p:attrName>style.visibility</p:attrName>
                                        </p:attrNameLst>
                                      </p:cBhvr>
                                      <p:to>
                                        <p:strVal val="visible"/>
                                      </p:to>
                                    </p:set>
                                    <p:animEffect transition="in" filter="barn(inVertical)">
                                      <p:cBhvr>
                                        <p:cTn id="28"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vi-VN" sz="1100" b="1" spc="-42" dirty="0">
                <a:solidFill>
                  <a:srgbClr val="7030A0"/>
                </a:solidFill>
                <a:latin typeface="+mn-lt"/>
              </a:rPr>
              <a:t>THIẾT KẾ CƠ SỞ DỮ LIỆU</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10</a:t>
            </a:fld>
            <a:endParaRPr dirty="0"/>
          </a:p>
        </p:txBody>
      </p:sp>
      <p:pic>
        <p:nvPicPr>
          <p:cNvPr id="4" name="Picture 3">
            <a:extLst>
              <a:ext uri="{FF2B5EF4-FFF2-40B4-BE49-F238E27FC236}">
                <a16:creationId xmlns:a16="http://schemas.microsoft.com/office/drawing/2014/main" id="{33158406-920F-FBA4-A13B-5B5610E5A7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1" y="387350"/>
            <a:ext cx="3469209" cy="2362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PHÂN CÔNG </a:t>
            </a:r>
            <a:r>
              <a:rPr lang="en-US" sz="1100" b="1" spc="-42" dirty="0" err="1">
                <a:solidFill>
                  <a:srgbClr val="7030A0"/>
                </a:solidFill>
                <a:latin typeface="+mn-lt"/>
              </a:rPr>
              <a:t>CÔNG</a:t>
            </a:r>
            <a:r>
              <a:rPr lang="en-US" sz="1100" b="1" spc="-42" dirty="0">
                <a:solidFill>
                  <a:srgbClr val="7030A0"/>
                </a:solidFill>
                <a:latin typeface="+mn-lt"/>
              </a:rPr>
              <a:t> VIỆC TRONG NHÓM</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11</a:t>
            </a:fld>
            <a:endParaRPr dirty="0"/>
          </a:p>
        </p:txBody>
      </p:sp>
      <p:pic>
        <p:nvPicPr>
          <p:cNvPr id="4" name="Google Shape;298;p10">
            <a:extLst>
              <a:ext uri="{FF2B5EF4-FFF2-40B4-BE49-F238E27FC236}">
                <a16:creationId xmlns:a16="http://schemas.microsoft.com/office/drawing/2014/main" id="{0761930A-EA21-43A2-B0EF-B470EAD621F0}"/>
              </a:ext>
            </a:extLst>
          </p:cNvPr>
          <p:cNvPicPr preferRelativeResize="0"/>
          <p:nvPr/>
        </p:nvPicPr>
        <p:blipFill rotWithShape="1">
          <a:blip r:embed="rId2">
            <a:alphaModFix/>
          </a:blip>
          <a:srcRect/>
          <a:stretch/>
        </p:blipFill>
        <p:spPr>
          <a:xfrm>
            <a:off x="212694" y="536865"/>
            <a:ext cx="286708" cy="308770"/>
          </a:xfrm>
          <a:prstGeom prst="rect">
            <a:avLst/>
          </a:prstGeom>
          <a:noFill/>
          <a:ln>
            <a:noFill/>
          </a:ln>
        </p:spPr>
      </p:pic>
      <p:pic>
        <p:nvPicPr>
          <p:cNvPr id="5" name="Google Shape;301;p10">
            <a:extLst>
              <a:ext uri="{FF2B5EF4-FFF2-40B4-BE49-F238E27FC236}">
                <a16:creationId xmlns:a16="http://schemas.microsoft.com/office/drawing/2014/main" id="{7E773B6A-4339-4854-9EBE-F9EF1B98DC82}"/>
              </a:ext>
            </a:extLst>
          </p:cNvPr>
          <p:cNvPicPr preferRelativeResize="0"/>
          <p:nvPr/>
        </p:nvPicPr>
        <p:blipFill rotWithShape="1">
          <a:blip r:embed="rId3">
            <a:alphaModFix/>
          </a:blip>
          <a:srcRect/>
          <a:stretch/>
        </p:blipFill>
        <p:spPr>
          <a:xfrm>
            <a:off x="220250" y="1301750"/>
            <a:ext cx="279152" cy="308770"/>
          </a:xfrm>
          <a:prstGeom prst="rect">
            <a:avLst/>
          </a:prstGeom>
          <a:noFill/>
          <a:ln>
            <a:noFill/>
          </a:ln>
        </p:spPr>
      </p:pic>
      <p:pic>
        <p:nvPicPr>
          <p:cNvPr id="6" name="Google Shape;302;p10">
            <a:extLst>
              <a:ext uri="{FF2B5EF4-FFF2-40B4-BE49-F238E27FC236}">
                <a16:creationId xmlns:a16="http://schemas.microsoft.com/office/drawing/2014/main" id="{0917C04E-BA21-402D-90C6-BD579BC80A22}"/>
              </a:ext>
            </a:extLst>
          </p:cNvPr>
          <p:cNvPicPr preferRelativeResize="0"/>
          <p:nvPr/>
        </p:nvPicPr>
        <p:blipFill rotWithShape="1">
          <a:blip r:embed="rId4">
            <a:alphaModFix/>
          </a:blip>
          <a:srcRect/>
          <a:stretch/>
        </p:blipFill>
        <p:spPr>
          <a:xfrm>
            <a:off x="220250" y="2066635"/>
            <a:ext cx="279152" cy="308770"/>
          </a:xfrm>
          <a:prstGeom prst="rect">
            <a:avLst/>
          </a:prstGeom>
          <a:noFill/>
          <a:ln>
            <a:noFill/>
          </a:ln>
        </p:spPr>
      </p:pic>
      <p:sp>
        <p:nvSpPr>
          <p:cNvPr id="2" name="TextBox 1">
            <a:extLst>
              <a:ext uri="{FF2B5EF4-FFF2-40B4-BE49-F238E27FC236}">
                <a16:creationId xmlns:a16="http://schemas.microsoft.com/office/drawing/2014/main" id="{12CEDD77-0CDB-4306-A572-F46FD763541D}"/>
              </a:ext>
            </a:extLst>
          </p:cNvPr>
          <p:cNvSpPr txBox="1"/>
          <p:nvPr/>
        </p:nvSpPr>
        <p:spPr>
          <a:xfrm>
            <a:off x="613486" y="46063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Tuấn</a:t>
            </a:r>
            <a:r>
              <a:rPr lang="en-US" dirty="0">
                <a:solidFill>
                  <a:srgbClr val="FF0000"/>
                </a:solidFill>
              </a:rPr>
              <a:t> Minh</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base project</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ü"/>
            </a:pPr>
            <a:r>
              <a:rPr lang="en-US" sz="700" dirty="0" err="1"/>
              <a:t>Xây</a:t>
            </a:r>
            <a:r>
              <a:rPr lang="en-US" sz="700" dirty="0"/>
              <a:t> </a:t>
            </a:r>
            <a:r>
              <a:rPr lang="en-US" sz="700" dirty="0" err="1"/>
              <a:t>dựng</a:t>
            </a:r>
            <a:r>
              <a:rPr lang="en-US" sz="700" dirty="0"/>
              <a:t> </a:t>
            </a:r>
            <a:r>
              <a:rPr lang="en-US" sz="700" dirty="0" err="1"/>
              <a:t>các</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r>
              <a:rPr lang="en-US" sz="700" dirty="0"/>
              <a:t>, </a:t>
            </a:r>
            <a:r>
              <a:rPr lang="en-US" sz="700" dirty="0" err="1"/>
              <a:t>phân</a:t>
            </a:r>
            <a:r>
              <a:rPr lang="en-US" sz="700" dirty="0"/>
              <a:t> </a:t>
            </a:r>
            <a:r>
              <a:rPr lang="en-US" sz="700" dirty="0" err="1"/>
              <a:t>quyền</a:t>
            </a:r>
            <a:r>
              <a:rPr lang="en-US" sz="700" dirty="0"/>
              <a:t>, validate</a:t>
            </a:r>
          </a:p>
          <a:p>
            <a:pPr marL="171450" indent="-171450">
              <a:buFont typeface="Wingdings" panose="05000000000000000000" pitchFamily="2" charset="2"/>
              <a:buChar char="ü"/>
            </a:pPr>
            <a:r>
              <a:rPr lang="en-US" sz="700" dirty="0" err="1"/>
              <a:t>Làm</a:t>
            </a:r>
            <a:r>
              <a:rPr lang="en-US" sz="700" dirty="0"/>
              <a:t> </a:t>
            </a:r>
            <a:r>
              <a:rPr lang="en-US" sz="700" dirty="0" err="1"/>
              <a:t>báo</a:t>
            </a:r>
            <a:r>
              <a:rPr lang="en-US" sz="700" dirty="0"/>
              <a:t> </a:t>
            </a:r>
            <a:r>
              <a:rPr lang="en-US" sz="700" dirty="0" err="1"/>
              <a:t>cáo</a:t>
            </a:r>
            <a:endParaRPr lang="en-US" sz="700" dirty="0"/>
          </a:p>
        </p:txBody>
      </p:sp>
      <p:sp>
        <p:nvSpPr>
          <p:cNvPr id="9" name="TextBox 8">
            <a:extLst>
              <a:ext uri="{FF2B5EF4-FFF2-40B4-BE49-F238E27FC236}">
                <a16:creationId xmlns:a16="http://schemas.microsoft.com/office/drawing/2014/main" id="{CAD26268-7E44-40DE-BFDD-03B284305AD5}"/>
              </a:ext>
            </a:extLst>
          </p:cNvPr>
          <p:cNvSpPr txBox="1"/>
          <p:nvPr/>
        </p:nvSpPr>
        <p:spPr>
          <a:xfrm>
            <a:off x="613486" y="122555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Tuấn</a:t>
            </a:r>
            <a:r>
              <a:rPr lang="en-US" dirty="0">
                <a:solidFill>
                  <a:srgbClr val="FF0000"/>
                </a:solidFill>
              </a:rPr>
              <a:t> Anh</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base project, </a:t>
            </a:r>
            <a:r>
              <a:rPr lang="en-US" sz="700" dirty="0" err="1"/>
              <a:t>cài</a:t>
            </a:r>
            <a:r>
              <a:rPr lang="en-US" sz="700" dirty="0"/>
              <a:t> </a:t>
            </a:r>
            <a:r>
              <a:rPr lang="en-US" sz="700" dirty="0" err="1"/>
              <a:t>đặt</a:t>
            </a:r>
            <a:r>
              <a:rPr lang="en-US" sz="700" dirty="0"/>
              <a:t> </a:t>
            </a:r>
            <a:r>
              <a:rPr lang="en-US" sz="700" dirty="0" err="1"/>
              <a:t>các</a:t>
            </a:r>
            <a:r>
              <a:rPr lang="en-US" sz="700" dirty="0"/>
              <a:t> </a:t>
            </a:r>
            <a:r>
              <a:rPr lang="en-US" sz="700" dirty="0" err="1"/>
              <a:t>thư</a:t>
            </a:r>
            <a:r>
              <a:rPr lang="en-US" sz="700" dirty="0"/>
              <a:t> </a:t>
            </a:r>
            <a:r>
              <a:rPr lang="en-US" sz="700" dirty="0" err="1"/>
              <a:t>viện</a:t>
            </a:r>
            <a:endParaRPr lang="en-US" sz="700" dirty="0"/>
          </a:p>
          <a:p>
            <a:pPr marL="171450" indent="-171450">
              <a:buFont typeface="Courier New" panose="02070309020205020404" pitchFamily="49" charset="0"/>
              <a:buChar char="o"/>
            </a:pPr>
            <a:r>
              <a:rPr lang="en-US" sz="700" dirty="0" err="1"/>
              <a:t>Thiết</a:t>
            </a:r>
            <a:r>
              <a:rPr lang="en-US" sz="700" dirty="0"/>
              <a:t> </a:t>
            </a:r>
            <a:r>
              <a:rPr lang="en-US" sz="700" dirty="0" err="1"/>
              <a:t>kế</a:t>
            </a:r>
            <a:r>
              <a:rPr lang="en-US" sz="700" dirty="0"/>
              <a:t> CSDL</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Courier New" panose="02070309020205020404" pitchFamily="49" charset="0"/>
              <a:buChar char="o"/>
            </a:pPr>
            <a:r>
              <a:rPr lang="en-US" sz="700" dirty="0" err="1"/>
              <a:t>Đổ</a:t>
            </a:r>
            <a:r>
              <a:rPr lang="en-US" sz="700" dirty="0"/>
              <a:t> </a:t>
            </a:r>
            <a:r>
              <a:rPr lang="en-US" sz="700" dirty="0" err="1"/>
              <a:t>dữ</a:t>
            </a:r>
            <a:r>
              <a:rPr lang="en-US" sz="700" dirty="0"/>
              <a:t> </a:t>
            </a:r>
            <a:r>
              <a:rPr lang="en-US" sz="700" dirty="0" err="1"/>
              <a:t>liệu</a:t>
            </a:r>
            <a:r>
              <a:rPr lang="en-US" sz="700" dirty="0"/>
              <a:t>, </a:t>
            </a:r>
            <a:r>
              <a:rPr lang="en-US" sz="700" dirty="0" err="1"/>
              <a:t>phân</a:t>
            </a:r>
            <a:r>
              <a:rPr lang="en-US" sz="700" dirty="0"/>
              <a:t> </a:t>
            </a:r>
            <a:r>
              <a:rPr lang="en-US" sz="700" dirty="0" err="1"/>
              <a:t>trang</a:t>
            </a:r>
            <a:r>
              <a:rPr lang="en-US" sz="700" dirty="0"/>
              <a:t>, </a:t>
            </a:r>
            <a:r>
              <a:rPr lang="en-US" sz="700" dirty="0" err="1"/>
              <a:t>giỏ</a:t>
            </a:r>
            <a:r>
              <a:rPr lang="en-US" sz="700" dirty="0"/>
              <a:t> </a:t>
            </a:r>
            <a:r>
              <a:rPr lang="en-US" sz="700" dirty="0" err="1"/>
              <a:t>hàng</a:t>
            </a:r>
            <a:r>
              <a:rPr lang="en-US" sz="700" dirty="0"/>
              <a:t>,…</a:t>
            </a:r>
          </a:p>
        </p:txBody>
      </p:sp>
      <p:sp>
        <p:nvSpPr>
          <p:cNvPr id="10" name="TextBox 9">
            <a:extLst>
              <a:ext uri="{FF2B5EF4-FFF2-40B4-BE49-F238E27FC236}">
                <a16:creationId xmlns:a16="http://schemas.microsoft.com/office/drawing/2014/main" id="{3831E111-E34D-4EBC-BA82-E0BE2F9D3679}"/>
              </a:ext>
            </a:extLst>
          </p:cNvPr>
          <p:cNvSpPr txBox="1"/>
          <p:nvPr/>
        </p:nvSpPr>
        <p:spPr>
          <a:xfrm>
            <a:off x="613486" y="2021462"/>
            <a:ext cx="3153967" cy="646331"/>
          </a:xfrm>
          <a:prstGeom prst="rect">
            <a:avLst/>
          </a:prstGeom>
          <a:noFill/>
        </p:spPr>
        <p:txBody>
          <a:bodyPr wrap="square" rtlCol="0">
            <a:spAutoFit/>
          </a:bodyPr>
          <a:lstStyle/>
          <a:p>
            <a:r>
              <a:rPr lang="en-US" dirty="0" err="1">
                <a:solidFill>
                  <a:srgbClr val="FF0000"/>
                </a:solidFill>
              </a:rPr>
              <a:t>Ngô</a:t>
            </a:r>
            <a:r>
              <a:rPr lang="en-US" dirty="0">
                <a:solidFill>
                  <a:srgbClr val="FF0000"/>
                </a:solidFill>
              </a:rPr>
              <a:t> </a:t>
            </a:r>
            <a:r>
              <a:rPr lang="en-US" dirty="0" err="1">
                <a:solidFill>
                  <a:srgbClr val="FF0000"/>
                </a:solidFill>
              </a:rPr>
              <a:t>Văn</a:t>
            </a:r>
            <a:r>
              <a:rPr lang="en-US" dirty="0">
                <a:solidFill>
                  <a:srgbClr val="FF0000"/>
                </a:solidFill>
              </a:rPr>
              <a:t> </a:t>
            </a:r>
            <a:r>
              <a:rPr lang="en-US" dirty="0" err="1">
                <a:solidFill>
                  <a:srgbClr val="FF0000"/>
                </a:solidFill>
              </a:rPr>
              <a:t>Thuyết</a:t>
            </a:r>
            <a:endParaRPr lang="en-US" dirty="0">
              <a:solidFill>
                <a:srgbClr val="FF0000"/>
              </a:solidFill>
            </a:endParaRPr>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base project, </a:t>
            </a:r>
            <a:r>
              <a:rPr lang="en-US" sz="700" dirty="0" err="1"/>
              <a:t>rà</a:t>
            </a:r>
            <a:r>
              <a:rPr lang="en-US" sz="700" dirty="0"/>
              <a:t> </a:t>
            </a:r>
            <a:r>
              <a:rPr lang="en-US" sz="700" dirty="0" err="1"/>
              <a:t>soát</a:t>
            </a:r>
            <a:r>
              <a:rPr lang="en-US" sz="700" dirty="0"/>
              <a:t> </a:t>
            </a:r>
            <a:r>
              <a:rPr lang="en-US" sz="700" dirty="0" err="1"/>
              <a:t>chức</a:t>
            </a:r>
            <a:r>
              <a:rPr lang="en-US" sz="700" dirty="0"/>
              <a:t> </a:t>
            </a:r>
            <a:r>
              <a:rPr lang="en-US" sz="700" dirty="0" err="1"/>
              <a:t>năng</a:t>
            </a:r>
            <a:r>
              <a:rPr lang="en-US" sz="700" dirty="0"/>
              <a:t> </a:t>
            </a:r>
            <a:r>
              <a:rPr lang="en-US" sz="700" dirty="0" err="1"/>
              <a:t>và</a:t>
            </a:r>
            <a:r>
              <a:rPr lang="en-US" sz="700" dirty="0"/>
              <a:t> </a:t>
            </a:r>
            <a:r>
              <a:rPr lang="en-US" sz="700" dirty="0" err="1"/>
              <a:t>sửa</a:t>
            </a:r>
            <a:r>
              <a:rPr lang="en-US" sz="700" dirty="0"/>
              <a:t> </a:t>
            </a:r>
            <a:r>
              <a:rPr lang="en-US" sz="700" dirty="0" err="1"/>
              <a:t>lỗi</a:t>
            </a:r>
            <a:endParaRPr lang="en-US" sz="700" dirty="0"/>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Ø"/>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r>
              <a:rPr lang="en-US" sz="700" dirty="0"/>
              <a:t> </a:t>
            </a:r>
            <a:r>
              <a:rPr lang="en-US" sz="700" dirty="0" err="1"/>
              <a:t>người</a:t>
            </a:r>
            <a:r>
              <a:rPr lang="en-US" sz="700" dirty="0"/>
              <a:t> </a:t>
            </a:r>
            <a:r>
              <a:rPr lang="en-US" sz="700" dirty="0" err="1"/>
              <a:t>dùng</a:t>
            </a:r>
            <a:r>
              <a:rPr lang="en-US" sz="700" dirty="0"/>
              <a:t>, </a:t>
            </a:r>
            <a:r>
              <a:rPr lang="en-US" sz="700" dirty="0" err="1"/>
              <a:t>khách</a:t>
            </a:r>
            <a:r>
              <a:rPr lang="en-US" sz="700" dirty="0"/>
              <a:t> </a:t>
            </a:r>
            <a:r>
              <a:rPr lang="en-US" sz="700" dirty="0" err="1"/>
              <a:t>hàng</a:t>
            </a:r>
            <a:r>
              <a:rPr lang="en-US" sz="700" dirty="0"/>
              <a:t>,…</a:t>
            </a:r>
          </a:p>
          <a:p>
            <a:pPr marL="171450" indent="-171450">
              <a:buFont typeface="Wingdings" panose="05000000000000000000" pitchFamily="2" charset="2"/>
              <a:buChar char="Ø"/>
            </a:pPr>
            <a:r>
              <a:rPr lang="en-US" sz="700" dirty="0"/>
              <a:t>Profile, dashboard, chat support, comment </a:t>
            </a:r>
            <a:r>
              <a:rPr lang="en-US" sz="700" dirty="0" err="1"/>
              <a:t>facebook</a:t>
            </a:r>
            <a:r>
              <a:rPr lang="en-US" sz="700" dirty="0"/>
              <a:t>…</a:t>
            </a:r>
          </a:p>
        </p:txBody>
      </p:sp>
    </p:spTree>
    <p:extLst>
      <p:ext uri="{BB962C8B-B14F-4D97-AF65-F5344CB8AC3E}">
        <p14:creationId xmlns:p14="http://schemas.microsoft.com/office/powerpoint/2010/main" val="33449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Giao </a:t>
            </a:r>
            <a:r>
              <a:rPr lang="en-US" sz="1100" b="1" spc="-42" dirty="0" err="1">
                <a:solidFill>
                  <a:srgbClr val="7030A0"/>
                </a:solidFill>
                <a:latin typeface="+mn-lt"/>
              </a:rPr>
              <a:t>diện</a:t>
            </a:r>
            <a:r>
              <a:rPr lang="en-US" sz="1100" b="1" spc="-42" dirty="0">
                <a:solidFill>
                  <a:srgbClr val="7030A0"/>
                </a:solidFill>
                <a:latin typeface="+mn-lt"/>
              </a:rPr>
              <a:t> </a:t>
            </a:r>
            <a:r>
              <a:rPr lang="en-US" sz="1100" b="1" spc="-42" dirty="0" err="1">
                <a:solidFill>
                  <a:srgbClr val="7030A0"/>
                </a:solidFill>
                <a:latin typeface="+mn-lt"/>
              </a:rPr>
              <a:t>chính</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12</a:t>
            </a:fld>
            <a:endParaRPr dirty="0"/>
          </a:p>
        </p:txBody>
      </p:sp>
      <p:pic>
        <p:nvPicPr>
          <p:cNvPr id="8" name="Picture 7">
            <a:extLst>
              <a:ext uri="{FF2B5EF4-FFF2-40B4-BE49-F238E27FC236}">
                <a16:creationId xmlns:a16="http://schemas.microsoft.com/office/drawing/2014/main" id="{FBAF9FA2-6879-42DA-BF2F-D392BB1EC5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216" y="474541"/>
            <a:ext cx="2172063" cy="1044818"/>
          </a:xfrm>
          <a:prstGeom prst="rect">
            <a:avLst/>
          </a:prstGeom>
          <a:effectLst>
            <a:outerShdw blurRad="50800" dist="50800" dir="5400000" algn="ctr" rotWithShape="0">
              <a:schemeClr val="bg1">
                <a:lumMod val="85000"/>
              </a:schemeClr>
            </a:outerShdw>
          </a:effectLst>
        </p:spPr>
      </p:pic>
      <p:sp>
        <p:nvSpPr>
          <p:cNvPr id="19" name="Rectangle 18">
            <a:extLst>
              <a:ext uri="{FF2B5EF4-FFF2-40B4-BE49-F238E27FC236}">
                <a16:creationId xmlns:a16="http://schemas.microsoft.com/office/drawing/2014/main" id="{2E08ACD7-9FE2-4BD1-A34C-88CE9FCAFE58}"/>
              </a:ext>
            </a:extLst>
          </p:cNvPr>
          <p:cNvSpPr/>
          <p:nvPr/>
        </p:nvSpPr>
        <p:spPr>
          <a:xfrm>
            <a:off x="726647" y="1682750"/>
            <a:ext cx="7992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Frontend</a:t>
            </a:r>
          </a:p>
        </p:txBody>
      </p:sp>
      <p:sp>
        <p:nvSpPr>
          <p:cNvPr id="20" name="Rectangle 19">
            <a:extLst>
              <a:ext uri="{FF2B5EF4-FFF2-40B4-BE49-F238E27FC236}">
                <a16:creationId xmlns:a16="http://schemas.microsoft.com/office/drawing/2014/main" id="{C2B6FDD6-97EA-47F3-9441-AE57B8E28EF5}"/>
              </a:ext>
            </a:extLst>
          </p:cNvPr>
          <p:cNvSpPr/>
          <p:nvPr/>
        </p:nvSpPr>
        <p:spPr>
          <a:xfrm>
            <a:off x="2666206" y="1264689"/>
            <a:ext cx="7920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Backend</a:t>
            </a:r>
          </a:p>
        </p:txBody>
      </p:sp>
      <p:pic>
        <p:nvPicPr>
          <p:cNvPr id="9" name="Picture 8">
            <a:extLst>
              <a:ext uri="{FF2B5EF4-FFF2-40B4-BE49-F238E27FC236}">
                <a16:creationId xmlns:a16="http://schemas.microsoft.com/office/drawing/2014/main" id="{29CBDD34-7245-FE57-E09F-79A64A698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337" y="1682750"/>
            <a:ext cx="2060721" cy="990600"/>
          </a:xfrm>
          <a:prstGeom prst="rect">
            <a:avLst/>
          </a:prstGeom>
        </p:spPr>
      </p:pic>
    </p:spTree>
    <p:extLst>
      <p:ext uri="{BB962C8B-B14F-4D97-AF65-F5344CB8AC3E}">
        <p14:creationId xmlns:p14="http://schemas.microsoft.com/office/powerpoint/2010/main" val="370726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828237"/>
            <a:ext cx="3960813" cy="315927"/>
          </a:xfrm>
          <a:prstGeom prst="rect">
            <a:avLst/>
          </a:prstGeom>
          <a:noFill/>
          <a:ln>
            <a:noFill/>
          </a:ln>
        </p:spPr>
        <p:txBody>
          <a:bodyPr lIns="40108" tIns="20049" rIns="40108" bIns="20049" anchor="t" anchorCtr="0">
            <a:noAutofit/>
          </a:bodyPr>
          <a:lstStyle/>
          <a:p>
            <a:pPr algn="ctr">
              <a:buSzPct val="25000"/>
            </a:pPr>
            <a:r>
              <a:rPr lang="en-US" sz="18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spTree>
    <p:extLst>
      <p:ext uri="{BB962C8B-B14F-4D97-AF65-F5344CB8AC3E}">
        <p14:creationId xmlns:p14="http://schemas.microsoft.com/office/powerpoint/2010/main" val="30782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20" y="65840"/>
            <a:ext cx="3801693" cy="174622"/>
          </a:xfrm>
          <a:prstGeom prst="rect">
            <a:avLst/>
          </a:prstGeom>
        </p:spPr>
        <p:txBody>
          <a:bodyPr vert="horz" wrap="square" lIns="0" tIns="5293" rIns="0" bIns="0" rtlCol="0">
            <a:spAutoFit/>
          </a:bodyPr>
          <a:lstStyle/>
          <a:p>
            <a:pPr marL="5571">
              <a:lnSpc>
                <a:spcPct val="100000"/>
              </a:lnSpc>
              <a:spcBef>
                <a:spcPts val="42"/>
              </a:spcBef>
            </a:pPr>
            <a:r>
              <a:rPr lang="en-US" sz="1100" b="1" spc="-2" dirty="0">
                <a:solidFill>
                  <a:srgbClr val="7030A0"/>
                </a:solidFill>
                <a:latin typeface="+mn-lt"/>
              </a:rPr>
              <a:t>CÁC NỘI DUNG CHÍNH</a:t>
            </a:r>
            <a:endParaRPr lang="vi-VN" sz="1100" b="1" spc="-2" dirty="0">
              <a:solidFill>
                <a:srgbClr val="7030A0"/>
              </a:solidFill>
              <a:latin typeface="+mn-lt"/>
            </a:endParaRPr>
          </a:p>
        </p:txBody>
      </p:sp>
      <p:sp>
        <p:nvSpPr>
          <p:cNvPr id="5" name="object 5"/>
          <p:cNvSpPr txBox="1"/>
          <p:nvPr/>
        </p:nvSpPr>
        <p:spPr>
          <a:xfrm>
            <a:off x="3838138" y="2954403"/>
            <a:ext cx="61338" cy="76944"/>
          </a:xfrm>
          <a:prstGeom prst="rect">
            <a:avLst/>
          </a:prstGeom>
        </p:spPr>
        <p:txBody>
          <a:bodyPr vert="horz" wrap="square" lIns="0" tIns="0" rIns="0" bIns="0" rtlCol="0">
            <a:spAutoFit/>
          </a:bodyPr>
          <a:lstStyle/>
          <a:p>
            <a:pPr marL="11143">
              <a:lnSpc>
                <a:spcPts val="630"/>
              </a:lnSpc>
            </a:pPr>
            <a:fld id="{81D60167-4931-47E6-BA6A-407CBD079E47}" type="slidenum">
              <a:rPr sz="600" dirty="0">
                <a:solidFill>
                  <a:srgbClr val="FFFFFF"/>
                </a:solidFill>
                <a:latin typeface="Calibri"/>
                <a:cs typeface="Calibri"/>
              </a:rPr>
              <a:pPr marL="11143">
                <a:lnSpc>
                  <a:spcPts val="630"/>
                </a:lnSpc>
              </a:pPr>
              <a:t>2</a:t>
            </a:fld>
            <a:endParaRPr sz="600">
              <a:latin typeface="Calibri"/>
              <a:cs typeface="Calibri"/>
            </a:endParaRPr>
          </a:p>
        </p:txBody>
      </p:sp>
      <p:sp>
        <p:nvSpPr>
          <p:cNvPr id="3" name="object 3"/>
          <p:cNvSpPr txBox="1"/>
          <p:nvPr/>
        </p:nvSpPr>
        <p:spPr>
          <a:xfrm>
            <a:off x="278357" y="402811"/>
            <a:ext cx="2049171" cy="1415855"/>
          </a:xfrm>
          <a:prstGeom prst="rect">
            <a:avLst/>
          </a:prstGeom>
        </p:spPr>
        <p:txBody>
          <a:bodyPr vert="horz" wrap="square" lIns="0" tIns="15322" rIns="0" bIns="0" rtlCol="0">
            <a:spAutoFit/>
          </a:bodyPr>
          <a:lstStyle/>
          <a:p>
            <a:pPr marL="125916" indent="-120344">
              <a:spcBef>
                <a:spcPts val="579"/>
              </a:spcBef>
              <a:buClr>
                <a:srgbClr val="AC1317"/>
              </a:buClr>
              <a:buSzPct val="152380"/>
              <a:buFont typeface="Wingdings"/>
              <a:buChar char=""/>
              <a:tabLst>
                <a:tab pos="126194" algn="l"/>
              </a:tabLst>
            </a:pPr>
            <a:r>
              <a:rPr lang="vi-VN" sz="700" spc="4" dirty="0">
                <a:cs typeface="Calibri"/>
              </a:rPr>
              <a:t>TỔNG QUAN ĐỀ TÀI</a:t>
            </a:r>
          </a:p>
          <a:p>
            <a:pPr marL="125916" indent="-120344">
              <a:spcBef>
                <a:spcPts val="579"/>
              </a:spcBef>
              <a:buClr>
                <a:srgbClr val="AC1317"/>
              </a:buClr>
              <a:buSzPct val="152380"/>
              <a:buFont typeface="Wingdings"/>
              <a:buChar char=""/>
              <a:tabLst>
                <a:tab pos="126194" algn="l"/>
              </a:tabLst>
            </a:pPr>
            <a:r>
              <a:rPr lang="vi-VN" sz="700" spc="4" dirty="0">
                <a:cs typeface="Calibri"/>
              </a:rPr>
              <a:t>KIẾN TRÚC VÀ MÔ HÌNH THIẾT KẾ</a:t>
            </a:r>
          </a:p>
          <a:p>
            <a:pPr marL="125916" indent="-120344">
              <a:spcBef>
                <a:spcPts val="579"/>
              </a:spcBef>
              <a:buClr>
                <a:srgbClr val="AC1317"/>
              </a:buClr>
              <a:buSzPct val="152380"/>
              <a:buFont typeface="Wingdings"/>
              <a:buChar char=""/>
              <a:tabLst>
                <a:tab pos="126194" algn="l"/>
              </a:tabLst>
            </a:pPr>
            <a:r>
              <a:rPr lang="vi-VN" sz="700" spc="4" dirty="0">
                <a:cs typeface="Calibri"/>
              </a:rPr>
              <a:t>SƠ ĐỒ PHÂN RÃ CHỨC NĂNG</a:t>
            </a:r>
          </a:p>
          <a:p>
            <a:pPr marL="125916" indent="-120344">
              <a:spcBef>
                <a:spcPts val="579"/>
              </a:spcBef>
              <a:buClr>
                <a:srgbClr val="AC1317"/>
              </a:buClr>
              <a:buSzPct val="152380"/>
              <a:buFont typeface="Wingdings"/>
              <a:buChar char=""/>
              <a:tabLst>
                <a:tab pos="126194" algn="l"/>
              </a:tabLst>
            </a:pPr>
            <a:r>
              <a:rPr lang="vi-VN" sz="700" spc="4" dirty="0">
                <a:cs typeface="Calibri"/>
              </a:rPr>
              <a:t>BIỂU ĐỒ LUỒNG DỮ LI</a:t>
            </a:r>
            <a:r>
              <a:rPr lang="en-US" sz="700" spc="4" dirty="0">
                <a:cs typeface="Calibri"/>
              </a:rPr>
              <a:t>Ệ</a:t>
            </a:r>
            <a:r>
              <a:rPr lang="vi-VN" sz="700" spc="4" dirty="0">
                <a:cs typeface="Calibri"/>
              </a:rPr>
              <a:t>U MỨC NGỮ CẢNH</a:t>
            </a:r>
          </a:p>
          <a:p>
            <a:pPr marL="125916" indent="-120344">
              <a:spcBef>
                <a:spcPts val="579"/>
              </a:spcBef>
              <a:buClr>
                <a:srgbClr val="AC1317"/>
              </a:buClr>
              <a:buSzPct val="152380"/>
              <a:buFont typeface="Wingdings"/>
              <a:buChar char=""/>
              <a:tabLst>
                <a:tab pos="126194" algn="l"/>
              </a:tabLst>
            </a:pPr>
            <a:r>
              <a:rPr lang="vi-VN" sz="700" spc="4" dirty="0">
                <a:cs typeface="Calibri"/>
              </a:rPr>
              <a:t>SƠ ĐỒ QUAN HỆ THỰC THỂ</a:t>
            </a:r>
          </a:p>
          <a:p>
            <a:pPr marL="125916" indent="-120344">
              <a:spcBef>
                <a:spcPts val="579"/>
              </a:spcBef>
              <a:buClr>
                <a:srgbClr val="AC1317"/>
              </a:buClr>
              <a:buSzPct val="152380"/>
              <a:buFont typeface="Wingdings"/>
              <a:buChar char=""/>
              <a:tabLst>
                <a:tab pos="126194" algn="l"/>
              </a:tabLst>
            </a:pPr>
            <a:r>
              <a:rPr lang="vi-VN" sz="700" spc="4" dirty="0">
                <a:cs typeface="Calibri"/>
              </a:rPr>
              <a:t>THIẾT KẾ CƠ SỞ DỮ LI</a:t>
            </a:r>
            <a:r>
              <a:rPr lang="en-US" sz="700" spc="4" dirty="0">
                <a:cs typeface="Calibri"/>
              </a:rPr>
              <a:t>Ệ</a:t>
            </a:r>
            <a:r>
              <a:rPr lang="vi-VN" sz="700" spc="4" dirty="0">
                <a:cs typeface="Calibri"/>
              </a:rPr>
              <a:t>U</a:t>
            </a:r>
          </a:p>
          <a:p>
            <a:pPr marL="125916" indent="-120344">
              <a:spcBef>
                <a:spcPts val="579"/>
              </a:spcBef>
              <a:buClr>
                <a:srgbClr val="AC1317"/>
              </a:buClr>
              <a:buSzPct val="152380"/>
              <a:buFont typeface="Wingdings"/>
              <a:buChar char=""/>
              <a:tabLst>
                <a:tab pos="126194" algn="l"/>
              </a:tabLst>
            </a:pPr>
            <a:r>
              <a:rPr lang="vi-VN" sz="700" spc="4" dirty="0">
                <a:cs typeface="Calibri"/>
              </a:rPr>
              <a:t>PHÂN CÔNG CÔNG VIỆC TRONG NHÓM</a:t>
            </a:r>
          </a:p>
          <a:p>
            <a:pPr marL="125916" indent="-120344">
              <a:spcBef>
                <a:spcPts val="579"/>
              </a:spcBef>
              <a:buClr>
                <a:srgbClr val="AC1317"/>
              </a:buClr>
              <a:buSzPct val="152380"/>
              <a:buFont typeface="Wingdings"/>
              <a:buChar char=""/>
              <a:tabLst>
                <a:tab pos="126194" algn="l"/>
              </a:tabLst>
            </a:pPr>
            <a:r>
              <a:rPr lang="vi-VN" sz="700" spc="4" dirty="0">
                <a:cs typeface="Calibri"/>
              </a:rPr>
              <a:t>GIAO DIỆN CHÍNH</a:t>
            </a:r>
            <a:endParaRPr lang="vi-VN" sz="700" dirty="0">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3</a:t>
            </a:fld>
            <a:endParaRPr dirty="0"/>
          </a:p>
        </p:txBody>
      </p:sp>
      <p:sp>
        <p:nvSpPr>
          <p:cNvPr id="4" name="object 4"/>
          <p:cNvSpPr/>
          <p:nvPr/>
        </p:nvSpPr>
        <p:spPr>
          <a:xfrm>
            <a:off x="198041" y="612140"/>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198041" y="918210"/>
            <a:ext cx="3630745" cy="1602740"/>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BBA58"/>
          </a:solidFill>
        </p:spPr>
        <p:txBody>
          <a:bodyPr wrap="square" lIns="0" tIns="0" rIns="0" bIns="0" rtlCol="0"/>
          <a:lstStyle/>
          <a:p>
            <a:endParaRPr dirty="0"/>
          </a:p>
        </p:txBody>
      </p:sp>
      <p:sp>
        <p:nvSpPr>
          <p:cNvPr id="8" name="object 8"/>
          <p:cNvSpPr txBox="1"/>
          <p:nvPr/>
        </p:nvSpPr>
        <p:spPr>
          <a:xfrm>
            <a:off x="232148" y="639516"/>
            <a:ext cx="3421702" cy="128736"/>
          </a:xfrm>
          <a:prstGeom prst="rect">
            <a:avLst/>
          </a:prstGeom>
        </p:spPr>
        <p:txBody>
          <a:bodyPr vert="horz" wrap="square" lIns="0" tIns="5571" rIns="0" bIns="0" rtlCol="0">
            <a:spAutoFit/>
          </a:bodyPr>
          <a:lstStyle/>
          <a:p>
            <a:pPr marL="5571">
              <a:spcBef>
                <a:spcPts val="44"/>
              </a:spcBef>
            </a:pPr>
            <a:r>
              <a:rPr lang="en-US" spc="-2" dirty="0" err="1">
                <a:latin typeface="Calibri"/>
                <a:cs typeface="Calibri"/>
              </a:rPr>
              <a:t>Tên</a:t>
            </a:r>
            <a:r>
              <a:rPr lang="en-US" spc="-2" dirty="0">
                <a:latin typeface="Calibri"/>
                <a:cs typeface="Calibri"/>
              </a:rPr>
              <a:t> </a:t>
            </a:r>
            <a:r>
              <a:rPr lang="en-US" spc="-2" dirty="0" err="1">
                <a:latin typeface="Calibri"/>
                <a:cs typeface="Calibri"/>
              </a:rPr>
              <a:t>đề</a:t>
            </a:r>
            <a:r>
              <a:rPr lang="en-US" spc="-2" dirty="0">
                <a:latin typeface="Calibri"/>
                <a:cs typeface="Calibri"/>
              </a:rPr>
              <a:t> </a:t>
            </a:r>
            <a:r>
              <a:rPr lang="en-US" spc="-2" dirty="0" err="1">
                <a:latin typeface="Calibri"/>
                <a:cs typeface="Calibri"/>
              </a:rPr>
              <a:t>tài</a:t>
            </a:r>
            <a:r>
              <a:rPr lang="en-US" spc="-2" dirty="0">
                <a:latin typeface="Calibri"/>
                <a:cs typeface="Calibri"/>
              </a:rPr>
              <a:t>: Website </a:t>
            </a:r>
            <a:r>
              <a:rPr lang="en-US" spc="-2" dirty="0" err="1">
                <a:latin typeface="Calibri"/>
                <a:cs typeface="Calibri"/>
              </a:rPr>
              <a:t>quản</a:t>
            </a:r>
            <a:r>
              <a:rPr lang="en-US" spc="-2" dirty="0">
                <a:latin typeface="Calibri"/>
                <a:cs typeface="Calibri"/>
              </a:rPr>
              <a:t> </a:t>
            </a:r>
            <a:r>
              <a:rPr lang="en-US" spc="-2" dirty="0" err="1">
                <a:latin typeface="Calibri"/>
                <a:cs typeface="Calibri"/>
              </a:rPr>
              <a:t>lí</a:t>
            </a:r>
            <a:r>
              <a:rPr lang="en-US" spc="-2" dirty="0">
                <a:latin typeface="Calibri"/>
                <a:cs typeface="Calibri"/>
              </a:rPr>
              <a:t>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Multikart</a:t>
            </a:r>
            <a:r>
              <a:rPr lang="en-US" spc="-2" dirty="0">
                <a:latin typeface="Calibri"/>
                <a:cs typeface="Calibri"/>
              </a:rPr>
              <a:t>.</a:t>
            </a:r>
            <a:endParaRPr dirty="0">
              <a:latin typeface="Calibri"/>
              <a:cs typeface="Calibri"/>
            </a:endParaRPr>
          </a:p>
        </p:txBody>
      </p:sp>
      <p:sp>
        <p:nvSpPr>
          <p:cNvPr id="2" name="TextBox 1">
            <a:extLst>
              <a:ext uri="{FF2B5EF4-FFF2-40B4-BE49-F238E27FC236}">
                <a16:creationId xmlns:a16="http://schemas.microsoft.com/office/drawing/2014/main" id="{AFBC2275-AB6D-405C-8A9E-0137ED322A8F}"/>
              </a:ext>
            </a:extLst>
          </p:cNvPr>
          <p:cNvSpPr txBox="1"/>
          <p:nvPr/>
        </p:nvSpPr>
        <p:spPr>
          <a:xfrm>
            <a:off x="193181" y="933657"/>
            <a:ext cx="3630745" cy="1692771"/>
          </a:xfrm>
          <a:prstGeom prst="rect">
            <a:avLst/>
          </a:prstGeom>
          <a:noFill/>
        </p:spPr>
        <p:txBody>
          <a:bodyPr wrap="square" rtlCol="0">
            <a:spAutoFit/>
          </a:bodyPr>
          <a:lstStyle/>
          <a:p>
            <a:pPr marR="0" lvl="0">
              <a:lnSpc>
                <a:spcPct val="150000"/>
              </a:lnSpc>
              <a:spcBef>
                <a:spcPts val="0"/>
              </a:spcBef>
              <a:spcAft>
                <a:spcPts val="0"/>
              </a:spcAft>
            </a:pPr>
            <a:r>
              <a:rPr lang="vi-VN" dirty="0">
                <a:latin typeface="Calibri" panose="020F0502020204030204" pitchFamily="34" charset="0"/>
                <a:cs typeface="Calibri" panose="020F0502020204030204" pitchFamily="34" charset="0"/>
              </a:rPr>
              <a:t>Tại Việt Nam, đại dịch Covid-19 cùng những yêu cầu về giãn cách, phong tỏa, hạn chế tiếp xúc đã làm doanh nghiệp và người tiêu dùng quan tâm hơn đến mua sắm trực tuyến, tỷ lệ người dùng internet tham gia mua sắm trực tuyến đã tăng từ 77% trong năm 2019 lên 88% trong năm 2020. </a:t>
            </a:r>
            <a:endParaRPr lang="en-US" dirty="0">
              <a:latin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Với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mong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góp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phần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thúc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đẩy</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hình</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thức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mua</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sắm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trở</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nên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phổ</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biến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ở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Việt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Nam,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chúng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một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ứng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dụng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web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quản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lí</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để</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cho</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mọi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người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đặt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ship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tại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dễ</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nhất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4</a:t>
            </a:fld>
            <a:endParaRPr dirty="0"/>
          </a:p>
        </p:txBody>
      </p:sp>
      <p:sp>
        <p:nvSpPr>
          <p:cNvPr id="4" name="object 4"/>
          <p:cNvSpPr/>
          <p:nvPr/>
        </p:nvSpPr>
        <p:spPr>
          <a:xfrm>
            <a:off x="198040" y="645514"/>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203499" y="958258"/>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2D050"/>
          </a:solidFill>
        </p:spPr>
        <p:txBody>
          <a:bodyPr wrap="square" lIns="0" tIns="0" rIns="0" bIns="0" rtlCol="0"/>
          <a:lstStyle/>
          <a:p>
            <a:endParaRPr/>
          </a:p>
        </p:txBody>
      </p:sp>
      <p:sp>
        <p:nvSpPr>
          <p:cNvPr id="7" name="object 5">
            <a:extLst>
              <a:ext uri="{FF2B5EF4-FFF2-40B4-BE49-F238E27FC236}">
                <a16:creationId xmlns:a16="http://schemas.microsoft.com/office/drawing/2014/main" id="{84BC680C-19B5-4B7D-AC65-57F8167F29F7}"/>
              </a:ext>
            </a:extLst>
          </p:cNvPr>
          <p:cNvSpPr/>
          <p:nvPr/>
        </p:nvSpPr>
        <p:spPr>
          <a:xfrm>
            <a:off x="198039" y="122838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00B0F0"/>
          </a:solidFill>
        </p:spPr>
        <p:txBody>
          <a:bodyPr wrap="square" lIns="0" tIns="0" rIns="0" bIns="0" rtlCol="0"/>
          <a:lstStyle/>
          <a:p>
            <a:endParaRPr dirty="0"/>
          </a:p>
        </p:txBody>
      </p:sp>
      <p:sp>
        <p:nvSpPr>
          <p:cNvPr id="9" name="object 5">
            <a:extLst>
              <a:ext uri="{FF2B5EF4-FFF2-40B4-BE49-F238E27FC236}">
                <a16:creationId xmlns:a16="http://schemas.microsoft.com/office/drawing/2014/main" id="{A07B094F-B634-4D5E-A3FD-A51A7B8A573B}"/>
              </a:ext>
            </a:extLst>
          </p:cNvPr>
          <p:cNvSpPr/>
          <p:nvPr/>
        </p:nvSpPr>
        <p:spPr>
          <a:xfrm>
            <a:off x="198038" y="151434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2"/>
          </a:solidFill>
        </p:spPr>
        <p:txBody>
          <a:bodyPr wrap="square" lIns="0" tIns="0" rIns="0" bIns="0" rtlCol="0"/>
          <a:lstStyle/>
          <a:p>
            <a:endParaRPr dirty="0"/>
          </a:p>
        </p:txBody>
      </p:sp>
      <p:sp>
        <p:nvSpPr>
          <p:cNvPr id="13" name="object 5">
            <a:extLst>
              <a:ext uri="{FF2B5EF4-FFF2-40B4-BE49-F238E27FC236}">
                <a16:creationId xmlns:a16="http://schemas.microsoft.com/office/drawing/2014/main" id="{A313BAD9-BA6E-478F-95AA-2D8859A0E0C9}"/>
              </a:ext>
            </a:extLst>
          </p:cNvPr>
          <p:cNvSpPr/>
          <p:nvPr/>
        </p:nvSpPr>
        <p:spPr>
          <a:xfrm>
            <a:off x="198038" y="180030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3"/>
          </a:solidFill>
        </p:spPr>
        <p:txBody>
          <a:bodyPr wrap="square" lIns="0" tIns="0" rIns="0" bIns="0" rtlCol="0" anchor="ctr"/>
          <a:lstStyle/>
          <a:p>
            <a:pPr>
              <a:spcAft>
                <a:spcPts val="600"/>
              </a:spcAft>
            </a:pPr>
            <a:endParaRPr lang="vi-VN" dirty="0"/>
          </a:p>
        </p:txBody>
      </p:sp>
      <p:sp>
        <p:nvSpPr>
          <p:cNvPr id="11" name="TextBox 10">
            <a:extLst>
              <a:ext uri="{FF2B5EF4-FFF2-40B4-BE49-F238E27FC236}">
                <a16:creationId xmlns:a16="http://schemas.microsoft.com/office/drawing/2014/main" id="{C297AB0D-2F27-48FD-83EA-9FFD8221943D}"/>
              </a:ext>
            </a:extLst>
          </p:cNvPr>
          <p:cNvSpPr txBox="1"/>
          <p:nvPr/>
        </p:nvSpPr>
        <p:spPr>
          <a:xfrm>
            <a:off x="145610" y="1800350"/>
            <a:ext cx="3496517" cy="215444"/>
          </a:xfrm>
          <a:prstGeom prst="rect">
            <a:avLst/>
          </a:prstGeom>
          <a:noFill/>
        </p:spPr>
        <p:txBody>
          <a:bodyPr wrap="square" rtlCol="0">
            <a:spAutoFit/>
          </a:bodyPr>
          <a:lstStyle/>
          <a:p>
            <a:r>
              <a:rPr lang="en-US" spc="-2" dirty="0" err="1">
                <a:latin typeface="Calibri"/>
                <a:cs typeface="Calibri"/>
              </a:rPr>
              <a:t>Môi</a:t>
            </a:r>
            <a:r>
              <a:rPr lang="en-US" spc="-2" dirty="0">
                <a:latin typeface="Calibri"/>
                <a:cs typeface="Calibri"/>
              </a:rPr>
              <a:t> </a:t>
            </a:r>
            <a:r>
              <a:rPr lang="en-US" spc="-2" dirty="0" err="1">
                <a:latin typeface="Calibri"/>
                <a:cs typeface="Calibri"/>
              </a:rPr>
              <a:t>trường</a:t>
            </a:r>
            <a:r>
              <a:rPr lang="en-US" spc="-2" dirty="0">
                <a:latin typeface="Calibri"/>
                <a:cs typeface="Calibri"/>
              </a:rPr>
              <a:t>: </a:t>
            </a:r>
            <a:r>
              <a:rPr lang="vi-VN" spc="-2" dirty="0">
                <a:latin typeface="Calibri"/>
                <a:cs typeface="Calibri"/>
              </a:rPr>
              <a:t>Tương thích với </a:t>
            </a:r>
            <a:r>
              <a:rPr lang="en-US" spc="-2" dirty="0" err="1">
                <a:latin typeface="Calibri"/>
                <a:cs typeface="Calibri"/>
              </a:rPr>
              <a:t>hầu</a:t>
            </a:r>
            <a:r>
              <a:rPr lang="en-US" spc="-2" dirty="0">
                <a:latin typeface="Calibri"/>
                <a:cs typeface="Calibri"/>
              </a:rPr>
              <a:t> </a:t>
            </a:r>
            <a:r>
              <a:rPr lang="en-US" spc="-2" dirty="0" err="1">
                <a:latin typeface="Calibri"/>
                <a:cs typeface="Calibri"/>
              </a:rPr>
              <a:t>hết</a:t>
            </a:r>
            <a:r>
              <a:rPr lang="en-US" spc="-2" dirty="0">
                <a:latin typeface="Calibri"/>
                <a:cs typeface="Calibri"/>
              </a:rPr>
              <a:t> </a:t>
            </a:r>
            <a:r>
              <a:rPr lang="vi-VN" spc="-2" dirty="0">
                <a:latin typeface="Calibri"/>
                <a:cs typeface="Calibri"/>
              </a:rPr>
              <a:t>các nền tảng</a:t>
            </a:r>
            <a:r>
              <a:rPr lang="en-US" spc="-2" dirty="0">
                <a:latin typeface="Calibri"/>
                <a:cs typeface="Calibri"/>
              </a:rPr>
              <a:t> web </a:t>
            </a:r>
            <a:r>
              <a:rPr lang="en-US" spc="-2" dirty="0" err="1">
                <a:latin typeface="Calibri"/>
                <a:cs typeface="Calibri"/>
              </a:rPr>
              <a:t>hiện</a:t>
            </a:r>
            <a:r>
              <a:rPr lang="en-US" spc="-2" dirty="0">
                <a:latin typeface="Calibri"/>
                <a:cs typeface="Calibri"/>
              </a:rPr>
              <a:t> nay.</a:t>
            </a:r>
            <a:endParaRPr lang="en-US" dirty="0"/>
          </a:p>
        </p:txBody>
      </p:sp>
      <p:sp>
        <p:nvSpPr>
          <p:cNvPr id="12" name="TextBox 11">
            <a:extLst>
              <a:ext uri="{FF2B5EF4-FFF2-40B4-BE49-F238E27FC236}">
                <a16:creationId xmlns:a16="http://schemas.microsoft.com/office/drawing/2014/main" id="{BFFCF587-EC25-41F7-8809-478AD5A71594}"/>
              </a:ext>
            </a:extLst>
          </p:cNvPr>
          <p:cNvSpPr txBox="1"/>
          <p:nvPr/>
        </p:nvSpPr>
        <p:spPr>
          <a:xfrm>
            <a:off x="138421" y="1512612"/>
            <a:ext cx="3496517" cy="215444"/>
          </a:xfrm>
          <a:prstGeom prst="rect">
            <a:avLst/>
          </a:prstGeom>
          <a:noFill/>
        </p:spPr>
        <p:txBody>
          <a:bodyPr wrap="square" rtlCol="0">
            <a:spAutoFit/>
          </a:bodyPr>
          <a:lstStyle/>
          <a:p>
            <a:pPr>
              <a:spcBef>
                <a:spcPts val="300"/>
              </a:spcBef>
            </a:pPr>
            <a:r>
              <a:rPr lang="en-US" spc="-2" dirty="0" err="1">
                <a:latin typeface="Calibri"/>
                <a:cs typeface="Calibri"/>
              </a:rPr>
              <a:t>Các</a:t>
            </a:r>
            <a:r>
              <a:rPr lang="en-US" spc="-2" dirty="0">
                <a:latin typeface="Calibri"/>
                <a:cs typeface="Calibri"/>
              </a:rPr>
              <a:t> </a:t>
            </a:r>
            <a:r>
              <a:rPr lang="en-US" spc="-2" dirty="0" err="1">
                <a:latin typeface="Calibri"/>
                <a:cs typeface="Calibri"/>
              </a:rPr>
              <a:t>thư</a:t>
            </a:r>
            <a:r>
              <a:rPr lang="en-US" spc="-2" dirty="0">
                <a:latin typeface="Calibri"/>
                <a:cs typeface="Calibri"/>
              </a:rPr>
              <a:t> </a:t>
            </a:r>
            <a:r>
              <a:rPr lang="en-US" spc="-2" dirty="0" err="1">
                <a:latin typeface="Calibri"/>
                <a:cs typeface="Calibri"/>
              </a:rPr>
              <a:t>viện</a:t>
            </a:r>
            <a:r>
              <a:rPr lang="en-US" spc="-2" dirty="0">
                <a:latin typeface="Calibri"/>
                <a:cs typeface="Calibri"/>
              </a:rPr>
              <a:t> </a:t>
            </a:r>
            <a:r>
              <a:rPr lang="en-US" spc="-2" dirty="0" err="1">
                <a:latin typeface="Calibri"/>
                <a:cs typeface="Calibri"/>
              </a:rPr>
              <a:t>khác</a:t>
            </a:r>
            <a:r>
              <a:rPr lang="en-US" spc="-2" dirty="0">
                <a:latin typeface="Calibri"/>
                <a:cs typeface="Calibri"/>
              </a:rPr>
              <a:t>: </a:t>
            </a:r>
            <a:r>
              <a:rPr lang="en-US" spc="-2" dirty="0" err="1">
                <a:latin typeface="Calibri"/>
                <a:cs typeface="Calibri"/>
              </a:rPr>
              <a:t>Jquery</a:t>
            </a:r>
            <a:r>
              <a:rPr lang="en-US" spc="-2" dirty="0">
                <a:latin typeface="Calibri"/>
                <a:cs typeface="Calibri"/>
              </a:rPr>
              <a:t> validation, Waypoints, Swiper, ...</a:t>
            </a:r>
          </a:p>
        </p:txBody>
      </p:sp>
      <p:sp>
        <p:nvSpPr>
          <p:cNvPr id="14" name="TextBox 13">
            <a:extLst>
              <a:ext uri="{FF2B5EF4-FFF2-40B4-BE49-F238E27FC236}">
                <a16:creationId xmlns:a16="http://schemas.microsoft.com/office/drawing/2014/main" id="{3D2ADB92-67B3-4360-912E-2AD839C9BFFD}"/>
              </a:ext>
            </a:extLst>
          </p:cNvPr>
          <p:cNvSpPr txBox="1"/>
          <p:nvPr/>
        </p:nvSpPr>
        <p:spPr>
          <a:xfrm>
            <a:off x="144172" y="1224922"/>
            <a:ext cx="3496517" cy="215444"/>
          </a:xfrm>
          <a:prstGeom prst="rect">
            <a:avLst/>
          </a:prstGeom>
          <a:noFill/>
        </p:spPr>
        <p:txBody>
          <a:bodyPr wrap="square" rtlCol="0">
            <a:spAutoFit/>
          </a:bodyPr>
          <a:lstStyle/>
          <a:p>
            <a:pPr marL="5571">
              <a:spcBef>
                <a:spcPts val="505"/>
              </a:spcBef>
            </a:pPr>
            <a:r>
              <a:rPr lang="en-US" spc="-2" dirty="0">
                <a:latin typeface="Calibri"/>
                <a:cs typeface="Calibri"/>
              </a:rPr>
              <a:t>Framework: Spring boot.</a:t>
            </a:r>
          </a:p>
        </p:txBody>
      </p:sp>
      <p:sp>
        <p:nvSpPr>
          <p:cNvPr id="15" name="TextBox 14">
            <a:extLst>
              <a:ext uri="{FF2B5EF4-FFF2-40B4-BE49-F238E27FC236}">
                <a16:creationId xmlns:a16="http://schemas.microsoft.com/office/drawing/2014/main" id="{FA2DE850-642B-4FB4-9CAE-63389C74DC02}"/>
              </a:ext>
            </a:extLst>
          </p:cNvPr>
          <p:cNvSpPr txBox="1"/>
          <p:nvPr/>
        </p:nvSpPr>
        <p:spPr>
          <a:xfrm>
            <a:off x="144172" y="958258"/>
            <a:ext cx="3496517" cy="338554"/>
          </a:xfrm>
          <a:prstGeom prst="rect">
            <a:avLst/>
          </a:prstGeom>
          <a:noFill/>
        </p:spPr>
        <p:txBody>
          <a:bodyPr wrap="square" rtlCol="0">
            <a:spAutoFit/>
          </a:bodyPr>
          <a:lstStyle/>
          <a:p>
            <a:pPr marL="5571">
              <a:spcBef>
                <a:spcPts val="505"/>
              </a:spcBef>
            </a:pPr>
            <a:r>
              <a:rPr lang="en-US" spc="-2" dirty="0" err="1">
                <a:latin typeface="Calibri"/>
                <a:cs typeface="Calibri"/>
              </a:rPr>
              <a:t>Công</a:t>
            </a:r>
            <a:r>
              <a:rPr lang="en-US" spc="-2" dirty="0">
                <a:latin typeface="Calibri"/>
                <a:cs typeface="Calibri"/>
              </a:rPr>
              <a:t> </a:t>
            </a:r>
            <a:r>
              <a:rPr lang="en-US" spc="-2" dirty="0" err="1">
                <a:latin typeface="Calibri"/>
                <a:cs typeface="Calibri"/>
              </a:rPr>
              <a:t>nghệ</a:t>
            </a:r>
            <a:r>
              <a:rPr lang="en-US" spc="-2" dirty="0">
                <a:latin typeface="Calibri"/>
                <a:cs typeface="Calibri"/>
              </a:rPr>
              <a:t>: HTML5, CSS3, </a:t>
            </a:r>
            <a:r>
              <a:rPr lang="en-US" spc="-2" dirty="0" err="1">
                <a:latin typeface="Calibri"/>
                <a:cs typeface="Calibri"/>
              </a:rPr>
              <a:t>Javascript</a:t>
            </a:r>
            <a:r>
              <a:rPr lang="en-US" spc="-2" dirty="0">
                <a:latin typeface="Calibri"/>
                <a:cs typeface="Calibri"/>
              </a:rPr>
              <a:t> , Java, </a:t>
            </a:r>
            <a:r>
              <a:rPr lang="en-US" spc="-2" dirty="0" err="1">
                <a:latin typeface="Calibri"/>
                <a:cs typeface="Calibri"/>
              </a:rPr>
              <a:t>Thymeleaf</a:t>
            </a:r>
            <a:r>
              <a:rPr lang="en-US" spc="-2" dirty="0">
                <a:latin typeface="Calibri"/>
                <a:cs typeface="Calibri"/>
              </a:rPr>
              <a:t>, Redis, PostgreSQL, Docker.</a:t>
            </a:r>
          </a:p>
        </p:txBody>
      </p:sp>
      <p:sp>
        <p:nvSpPr>
          <p:cNvPr id="16" name="TextBox 15">
            <a:extLst>
              <a:ext uri="{FF2B5EF4-FFF2-40B4-BE49-F238E27FC236}">
                <a16:creationId xmlns:a16="http://schemas.microsoft.com/office/drawing/2014/main" id="{1550EFED-A99B-44D8-A090-3E1980945363}"/>
              </a:ext>
            </a:extLst>
          </p:cNvPr>
          <p:cNvSpPr txBox="1"/>
          <p:nvPr/>
        </p:nvSpPr>
        <p:spPr>
          <a:xfrm>
            <a:off x="132026" y="641923"/>
            <a:ext cx="3496517" cy="215444"/>
          </a:xfrm>
          <a:prstGeom prst="rect">
            <a:avLst/>
          </a:prstGeom>
          <a:noFill/>
        </p:spPr>
        <p:txBody>
          <a:bodyPr wrap="square" rtlCol="0">
            <a:spAutoFit/>
          </a:bodyPr>
          <a:lstStyle/>
          <a:p>
            <a:pPr marL="5571">
              <a:spcBef>
                <a:spcPts val="44"/>
              </a:spcBef>
            </a:pPr>
            <a:r>
              <a:rPr lang="en-US" spc="-2" dirty="0" err="1">
                <a:latin typeface="Calibri"/>
                <a:cs typeface="Calibri"/>
              </a:rPr>
              <a:t>Loại</a:t>
            </a:r>
            <a:r>
              <a:rPr lang="en-US" spc="-2" dirty="0">
                <a:latin typeface="Calibri"/>
                <a:cs typeface="Calibri"/>
              </a:rPr>
              <a:t> </a:t>
            </a:r>
            <a:r>
              <a:rPr lang="en-US" spc="-2" dirty="0" err="1">
                <a:latin typeface="Calibri"/>
                <a:cs typeface="Calibri"/>
              </a:rPr>
              <a:t>hình</a:t>
            </a:r>
            <a:r>
              <a:rPr lang="en-US" spc="-2" dirty="0">
                <a:latin typeface="Calibri"/>
                <a:cs typeface="Calibri"/>
              </a:rPr>
              <a:t>: Website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trực</a:t>
            </a:r>
            <a:r>
              <a:rPr lang="en-US" spc="-2" dirty="0">
                <a:latin typeface="Calibri"/>
                <a:cs typeface="Calibri"/>
              </a:rPr>
              <a:t> </a:t>
            </a:r>
            <a:r>
              <a:rPr lang="en-US" spc="-2" dirty="0" err="1">
                <a:latin typeface="Calibri"/>
                <a:cs typeface="Calibri"/>
              </a:rPr>
              <a:t>tuyến</a:t>
            </a:r>
            <a:r>
              <a:rPr lang="en-US" spc="-2" dirty="0">
                <a:latin typeface="Calibri"/>
                <a:cs typeface="Calibri"/>
              </a:rPr>
              <a:t>.</a:t>
            </a:r>
          </a:p>
        </p:txBody>
      </p:sp>
    </p:spTree>
    <p:extLst>
      <p:ext uri="{BB962C8B-B14F-4D97-AF65-F5344CB8AC3E}">
        <p14:creationId xmlns:p14="http://schemas.microsoft.com/office/powerpoint/2010/main" val="3731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3" grpId="0" animBg="1"/>
      <p:bldP spid="11" grpId="0"/>
      <p:bldP spid="12"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624" y="65840"/>
            <a:ext cx="3712162"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KIẾN TRÚC VÀ MÔ HÌNH THIẾT KẾ</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5</a:t>
            </a:fld>
            <a:endParaRPr dirty="0"/>
          </a:p>
        </p:txBody>
      </p:sp>
      <p:pic>
        <p:nvPicPr>
          <p:cNvPr id="9" name="Picture 8">
            <a:extLst>
              <a:ext uri="{FF2B5EF4-FFF2-40B4-BE49-F238E27FC236}">
                <a16:creationId xmlns:a16="http://schemas.microsoft.com/office/drawing/2014/main" id="{2B8818D4-BCD9-44C0-9BAE-2988452FF2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628"/>
            <a:ext cx="3960813" cy="1718752"/>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6</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0" name="object 10"/>
          <p:cNvSpPr txBox="1"/>
          <p:nvPr/>
        </p:nvSpPr>
        <p:spPr>
          <a:xfrm>
            <a:off x="1490641" y="2414189"/>
            <a:ext cx="851300" cy="328510"/>
          </a:xfrm>
          <a:prstGeom prst="rect">
            <a:avLst/>
          </a:prstGeom>
        </p:spPr>
        <p:txBody>
          <a:bodyPr vert="horz" wrap="square" lIns="0" tIns="5293" rIns="0" bIns="0" rtlCol="0">
            <a:spAutoFit/>
          </a:bodyPr>
          <a:lstStyle/>
          <a:p>
            <a:pPr marL="61008" marR="2229" indent="-55715">
              <a:spcBef>
                <a:spcPts val="42"/>
              </a:spcBef>
            </a:pPr>
            <a:r>
              <a:rPr sz="700" b="1" spc="-4" dirty="0">
                <a:solidFill>
                  <a:srgbClr val="FFFFFF"/>
                </a:solidFill>
                <a:latin typeface="Calibri"/>
                <a:cs typeface="Calibri"/>
              </a:rPr>
              <a:t>Mạng </a:t>
            </a:r>
            <a:r>
              <a:rPr sz="700" b="1" spc="-11" dirty="0">
                <a:solidFill>
                  <a:srgbClr val="FFFFFF"/>
                </a:solidFill>
                <a:latin typeface="Calibri"/>
                <a:cs typeface="Calibri"/>
              </a:rPr>
              <a:t>kết </a:t>
            </a:r>
            <a:r>
              <a:rPr sz="700" b="1" spc="-4" dirty="0">
                <a:solidFill>
                  <a:srgbClr val="FFFFFF"/>
                </a:solidFill>
                <a:latin typeface="Calibri"/>
                <a:cs typeface="Calibri"/>
              </a:rPr>
              <a:t>nối </a:t>
            </a:r>
            <a:r>
              <a:rPr sz="700" b="1" spc="-2" dirty="0">
                <a:solidFill>
                  <a:srgbClr val="FFFFFF"/>
                </a:solidFill>
                <a:latin typeface="Calibri"/>
                <a:cs typeface="Calibri"/>
              </a:rPr>
              <a:t>LANs and  </a:t>
            </a:r>
            <a:r>
              <a:rPr sz="700" b="1" spc="-4" dirty="0">
                <a:solidFill>
                  <a:srgbClr val="FFFFFF"/>
                </a:solidFill>
                <a:latin typeface="Calibri"/>
                <a:cs typeface="Calibri"/>
              </a:rPr>
              <a:t>MANs trên toàn</a:t>
            </a:r>
            <a:r>
              <a:rPr sz="700" b="1" dirty="0">
                <a:solidFill>
                  <a:srgbClr val="FFFFFF"/>
                </a:solidFill>
                <a:latin typeface="Calibri"/>
                <a:cs typeface="Calibri"/>
              </a:rPr>
              <a:t> </a:t>
            </a:r>
            <a:r>
              <a:rPr sz="700" b="1" spc="-4" dirty="0">
                <a:solidFill>
                  <a:srgbClr val="FFFFFF"/>
                </a:solidFill>
                <a:latin typeface="Calibri"/>
                <a:cs typeface="Calibri"/>
              </a:rPr>
              <a:t>cầu</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7" name="Picture 6">
            <a:extLst>
              <a:ext uri="{FF2B5EF4-FFF2-40B4-BE49-F238E27FC236}">
                <a16:creationId xmlns:a16="http://schemas.microsoft.com/office/drawing/2014/main" id="{F7AD815D-A0BE-446C-9D53-9BDCC5C00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64022" y="622220"/>
            <a:ext cx="3036930" cy="2048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7</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5" name="Picture 4">
            <a:extLst>
              <a:ext uri="{FF2B5EF4-FFF2-40B4-BE49-F238E27FC236}">
                <a16:creationId xmlns:a16="http://schemas.microsoft.com/office/drawing/2014/main" id="{15D3CC46-5969-4646-8C36-C5E5AE043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2607" y="593926"/>
            <a:ext cx="2992900" cy="2164533"/>
          </a:xfrm>
          <a:prstGeom prst="rect">
            <a:avLst/>
          </a:prstGeom>
        </p:spPr>
      </p:pic>
    </p:spTree>
    <p:extLst>
      <p:ext uri="{BB962C8B-B14F-4D97-AF65-F5344CB8AC3E}">
        <p14:creationId xmlns:p14="http://schemas.microsoft.com/office/powerpoint/2010/main" val="14931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LUỒNG DỮ LIỆU MỨC NGỮ CẢNH</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8</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2" name="Picture 1">
            <a:extLst>
              <a:ext uri="{FF2B5EF4-FFF2-40B4-BE49-F238E27FC236}">
                <a16:creationId xmlns:a16="http://schemas.microsoft.com/office/drawing/2014/main" id="{754B681D-C07B-4E86-B0A2-9958C8B45BF0}"/>
              </a:ext>
            </a:extLst>
          </p:cNvPr>
          <p:cNvPicPr/>
          <p:nvPr/>
        </p:nvPicPr>
        <p:blipFill>
          <a:blip r:embed="rId2" cstate="print">
            <a:extLst>
              <a:ext uri="{28A0092B-C50C-407E-A947-70E740481C1C}">
                <a14:useLocalDpi xmlns:a14="http://schemas.microsoft.com/office/drawing/2010/main" val="0"/>
              </a:ext>
            </a:extLst>
          </a:blip>
          <a:srcRect/>
          <a:stretch/>
        </p:blipFill>
        <p:spPr>
          <a:xfrm>
            <a:off x="258362" y="997669"/>
            <a:ext cx="3444087" cy="1065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QUAN HỆ THỰC THỂ</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9</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5" name="Picture 4">
            <a:extLst>
              <a:ext uri="{FF2B5EF4-FFF2-40B4-BE49-F238E27FC236}">
                <a16:creationId xmlns:a16="http://schemas.microsoft.com/office/drawing/2014/main" id="{25BB20FD-0B1A-4DA5-98D8-7FD096AC6A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9209" y="387988"/>
            <a:ext cx="2982394" cy="2464493"/>
          </a:xfrm>
          <a:prstGeom prst="rect">
            <a:avLst/>
          </a:prstGeom>
        </p:spPr>
      </p:pic>
    </p:spTree>
    <p:extLst>
      <p:ext uri="{BB962C8B-B14F-4D97-AF65-F5344CB8AC3E}">
        <p14:creationId xmlns:p14="http://schemas.microsoft.com/office/powerpoint/2010/main" val="333506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913</TotalTime>
  <Words>520</Words>
  <Application>Microsoft Office PowerPoint</Application>
  <PresentationFormat>Custom</PresentationFormat>
  <Paragraphs>76</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Theme1</vt:lpstr>
      <vt:lpstr>PowerPoint Presentation</vt:lpstr>
      <vt:lpstr>CÁC NỘI DUNG CHÍNH</vt:lpstr>
      <vt:lpstr>TỔNG QUAN ĐỀ TÀI</vt:lpstr>
      <vt:lpstr>TỔNG QUAN ĐỀ TÀI</vt:lpstr>
      <vt:lpstr>KIẾN TRÚC VÀ MÔ HÌNH THIẾT KẾ</vt:lpstr>
      <vt:lpstr>SƠ ĐỒ PHÂN RÃ CHỨC NĂNG</vt:lpstr>
      <vt:lpstr>SƠ ĐỒ PHÂN RÃ CHỨC NĂNG</vt:lpstr>
      <vt:lpstr>SƠ ĐỒ LUỒNG DỮ LIỆU MỨC NGỮ CẢNH</vt:lpstr>
      <vt:lpstr>SƠ ĐỒ QUAN HỆ THỰC THỂ</vt:lpstr>
      <vt:lpstr>THIẾT KẾ CƠ SỞ DỮ LIỆU</vt:lpstr>
      <vt:lpstr>PHÂN CÔNG CÔNG VIỆC TRONG NHÓM</vt:lpstr>
      <vt:lpstr>Giao diện chính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dc:title>
  <dc:creator>Lại Đức Chung</dc:creator>
  <cp:lastModifiedBy>Tuan Anh Nguyen Manh</cp:lastModifiedBy>
  <cp:revision>108</cp:revision>
  <dcterms:created xsi:type="dcterms:W3CDTF">2017-10-24T03:27:45Z</dcterms:created>
  <dcterms:modified xsi:type="dcterms:W3CDTF">2022-07-16T02:17:34Z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2016-02-25T00:00:00Z</vt:filetime>
  </property>
  <property fmtid="{D5CDD505-2E9C-101B-9397-08002B2CF9AE}" pid="3" name="Creator">
    <vt:lpwstr>Microsoft® PowerPoint® 2010</vt:lpwstr>
  </property>
  <property fmtid="{D5CDD505-2E9C-101B-9397-08002B2CF9AE}" pid="4" name="LastSaved">
    <vt:filetime>2017-10-24T00:00:00Z</vt:filetime>
  </property>
</Properties>
</file>